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0E64A-C383-2C62-75DC-CF3C407A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170D0E-09BD-80B9-F7EE-344D85F33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36D1CA-F983-AF9E-02C0-B417D635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BB0993-ABDC-C5D1-C22A-E27F2E5E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F054C9-7B3D-157B-439A-7F22B635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76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2B6A9-95DB-0E40-ADD3-D7602C55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B2EBBA-945E-D7E1-6EAE-1C3746098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14C96-E4E6-770B-A9C4-CBB20BE0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8CDF1F-4ACC-4D46-BFAC-B76D9AD7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E0142-4FDD-FA1C-8F9C-FD586C98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387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5323F0-5A45-7D2A-7C80-D182447A5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0A610D-DE27-6B68-3529-5FD7BAB02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AB3F61-9B27-9A76-8134-7B0A6912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458AC-8E20-D8D8-C2AF-BD5128A5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6964E-A80E-90E6-41F6-63A0C0B5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700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F1A0F-1628-4472-8664-EDB012F10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2671E4-6776-4DE9-B09F-DC623F9CF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25D9B1-DD94-4B4A-A9BA-CE4CB82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30FAD2-2736-43C2-BE13-C30F2517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E02B9-7FF6-4115-A241-FC50367B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2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67E8E-EBE9-4762-A516-58275257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5E603-8AD1-443C-B3DE-5E507AFA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674591-A41A-45E4-8BEA-1BFB3ED9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2E306E-DF32-4B15-99F8-5F106795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3A91B-844A-44C8-8EB6-A3EB3254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BB7C9-75B1-4FAC-8C3D-D4E99CD6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C60AD5-839A-4B21-B98A-C62DAA853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7FE618-0709-459A-9B5B-EE08A2F0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65CA6D-26D7-48BE-BB43-9A45BD64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8A1B76-5E3D-43DE-BA25-E0D9FE1A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6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BE85D-C24F-4306-8069-B7378BB1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A2CC3B-1167-4C83-AFEA-122D3FAAB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27CDBF-1F3F-4C67-B577-0A2D070B4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3C1CFC-68C4-4C07-B15F-267A84CC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A3BA03-ECBF-4DB5-8689-FAC64F1A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CEF383-EE10-454C-B12D-8428619F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0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E337E-BFBE-4356-929A-A17D6C60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A9A5EC-5CFE-40AA-B0DE-6C61DD9E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79BA89-E343-4805-B44A-EEF0BA73D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CBB433-144F-4296-93FA-0A550F464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CAE4F-1414-4A1C-AB21-9644A941E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0C6B11-B14B-4C0C-BC67-F881272F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557731-4EA1-4D19-AAE6-9FD5D9F1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A06664-CCA5-4A86-B664-E26C0477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0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9722F-E4A7-4B78-9B43-3B89F879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E39A1B-10D7-4F5F-A199-51DA5D7C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0E0FA0-7750-4857-B786-FF49F9BD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8A01DC-44BC-4106-887C-90766566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01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E50E1E-70D6-4347-8256-83EDB8E6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DD5C2C-3B1F-495C-91AB-742A4409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F8DB51-D106-4FD3-828E-62FBF079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35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A6CFB-8674-4C8B-B438-A3614F51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9C7808-13AC-48F5-9D84-FAB017FD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1C903A-52BB-42E3-969C-793418AB0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F6E145-3035-4AB8-AA68-23729275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F5E93D-5351-4F50-80B4-B90C9875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2E5BFB-8542-454D-A187-4E2F96B8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606E2-C932-513D-43F1-A68C78F6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A838CC-889C-6E8C-F5F1-F3DF827C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3F094-9A22-5F60-5807-B3635E59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E16696-03EA-6D61-4E21-F6CF2053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5540BD-7708-E6C9-7571-BB57758B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1014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91635-E04B-45D1-94BD-9BA38D3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1CE4B6-A3CB-4165-B070-2773249D2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5DCD67-07BE-4EAA-9BEF-558E4A55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D6FD61-1887-454C-8545-18E3C5AA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EFEAC9-9E93-4B3F-A8B7-F1B8C4AA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2D12A6-A54A-4E83-A90C-D1195A18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97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6164F-EA2B-4BF8-81EE-13971280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2D4C77-2895-4EC2-AA01-FFD4D417E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CE3DF3-E585-4F7F-810F-36E8E6C5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515FAD-40F2-4DA8-954F-DAA4884E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7A99C2-0E33-4DBF-8AA3-EA010E6A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7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06E34D-27C7-44C9-9E97-415CAF4FD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7FF210-DB28-4FC6-846B-92A8FC72F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158D13-6652-4B45-A9F3-7A1F0E72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FDC0AE-8951-4C83-A15D-E004F8D7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100563-AA04-4EAC-B9FE-6EB4E625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0334A-8A36-847D-A9AB-D296560A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218C8D-CDBD-9A82-25BD-0EB6E8CA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98FFE1-0514-3147-0E5A-4E5C39A7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6299B6-4D26-40B4-9F51-E2FA3024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41B50F-ABB8-4CC3-CCD4-2C302353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345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A77B2-6682-0B53-B2D8-3593DC2D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38CE31-F32F-43F2-85C6-56EDC067E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5B0198-2626-B96A-AC7E-049FB60FC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5DAD2F-F589-209D-16BF-5D4A9E90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A22BB7-88B2-1FFD-42DA-FF25DBB5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50BD64-CE41-9756-1DBF-E9D25F39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351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B5227-E31A-4DBE-F107-9CBF1D87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308F16-E8D9-99C8-25AC-726FF5487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A57A5-660E-B45B-19C4-B46BCE14D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C40AF7-CB8E-DC51-C220-91016227C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674DA1-EC5F-E5C0-F956-F9205B0E1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B01525-415D-0245-C764-DAF7A569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4DE942-5905-8D41-77C3-A4E64204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CA4072-92DB-75B0-2A26-F379A1D4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76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5C34F-4EAC-87E0-C670-695EBDD4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FA03F5-830A-1F2E-3879-FF7D9FFE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E8A64C-DB2C-5C24-9BA3-1FD088F0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CB23B5-D889-BCAB-9AF9-2193301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08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826A9F-33D9-F256-3DD7-96206EEA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C2A51E-680F-91EF-94FE-678B8601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AE202A-F70A-A496-24C6-EF5D0A55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50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F9CB0-B4F6-8F6C-F5CE-C2B4A137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5F6DD-3958-6FAF-FB42-3FB2581A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4AECB-887E-FD06-2227-61FA85DD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CB6777-D050-CF16-CF3C-0B67198E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B6E4CD-1B6B-2CF5-E4DC-B4733310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0E1217-23D7-3CA1-1AE0-5933C560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358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095E7-81E9-2AE1-01ED-6A18ABA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3AFDFE-701C-63CD-AE45-F57D55675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5F2394-8A68-766C-D189-62EA57B23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FD28A-9F20-2CDC-E0C3-284A5D66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74FB22-CAEE-193D-CA3A-6C942B1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D425BE-6BDC-E6B7-40DF-8C3E31CB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905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7A28E-42D2-E8B7-E564-85513BA6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8961A9-F6A2-58AB-0F48-D45EB0C4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24E0C1-6367-BAC7-1F27-65646B8D1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E9DF8-5A66-4C51-8675-8D32546F6697}" type="datetimeFigureOut">
              <a:rPr lang="fr-CH" smtClean="0"/>
              <a:t>20.08.2024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CADA6B-95AC-A17D-387F-783E7008D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37901E-4B90-8408-5E40-90C81E7F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2BF03-ECA4-469C-B79E-D542EDAAD5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27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B497DF-E19C-408F-8E37-F4861C6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46B0A1-B845-4DDC-81DF-1C478E87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FD5E64-9FC1-4AC3-9409-035AD7AFE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5B518F-A1FD-4A20-9A39-BDB0434BC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AB1DD-2E2E-44B0-AED5-DE2C5C3F7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7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605B0-DD21-8B51-507D-6EF9CC328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10A3B3-7BF9-1574-18A6-601D13072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425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292" y="1224850"/>
            <a:ext cx="3477733" cy="5638982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/>
              <a:t>Salomon : </a:t>
            </a:r>
            <a:r>
              <a:rPr lang="de-DE" i="1" dirty="0"/>
              <a:t>Ct 5,1</a:t>
            </a:r>
          </a:p>
          <a:p>
            <a:pPr algn="l"/>
            <a:r>
              <a:rPr lang="fr-CH" i="1" dirty="0"/>
              <a:t>ELLE :  Je suis entré dans mon jardin, ma sœur fiancée : j’ai recueilli ma myrrhe, avec mes aromates, j’ai mangé mon pain et mon miel, j’ai bu mon vin et mon lait. CHŒUR : Mangez, amis ! Buvez, bien-aimés, enivrez-vous ! </a:t>
            </a:r>
            <a:br>
              <a:rPr lang="fr-CH" i="1" dirty="0"/>
            </a:br>
            <a:endParaRPr lang="fr-CH" i="1" dirty="0"/>
          </a:p>
          <a:p>
            <a:pPr algn="l"/>
            <a:r>
              <a:rPr lang="de-DE" b="1" dirty="0"/>
              <a:t>Abanir :</a:t>
            </a:r>
            <a:r>
              <a:rPr lang="de-DE" i="1" dirty="0"/>
              <a:t> (Ps 77,24)</a:t>
            </a:r>
          </a:p>
          <a:p>
            <a:pPr algn="l"/>
            <a:r>
              <a:rPr lang="fr-CH" i="1" dirty="0"/>
              <a:t>Pour les nourrir il fait pleuvoir la manne, il leur donne le froment du ciel </a:t>
            </a:r>
            <a:endParaRPr lang="pl-PL" i="1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62476F4-3002-4748-A895-209F1F876D14}"/>
              </a:ext>
            </a:extLst>
          </p:cNvPr>
          <p:cNvSpPr txBox="1">
            <a:spLocks/>
          </p:cNvSpPr>
          <p:nvPr/>
        </p:nvSpPr>
        <p:spPr>
          <a:xfrm>
            <a:off x="2616382" y="1038020"/>
            <a:ext cx="3620166" cy="563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: 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 77,25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chacun se nourrit du pain des Forts, il les pourvoit de vivres à satiété.</a:t>
            </a: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 (Ben )sirach :  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Sir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 55,2)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 dépenser votre argent pour ce qui ne nourrit pas, vous fatiguer pour ce qui ne rassasie pas ? Écoutez-moi bien, et vous mangerez de bonnes choses, vous vous régalerez de viandes savoureuses 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54095E6-8F97-4EDA-B761-51E0FB1E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688" y="130436"/>
            <a:ext cx="7419717" cy="907584"/>
          </a:xfrm>
        </p:spPr>
        <p:txBody>
          <a:bodyPr anchor="b">
            <a:noAutofit/>
          </a:bodyPr>
          <a:lstStyle/>
          <a:p>
            <a:r>
              <a:rPr lang="fr-CH" sz="5400" b="1" spc="300" dirty="0">
                <a:latin typeface="Cooper Black" panose="0208090404030B020404" pitchFamily="18" charset="0"/>
              </a:rPr>
              <a:t>18. La sainte Cène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F72108-5136-46D3-80DC-68DA53CE5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" y="0"/>
            <a:ext cx="2446637" cy="6857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65B4C8-31F6-4451-8851-174C0717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491" y="0"/>
            <a:ext cx="2381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1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E99C-A890-43F2-B1CA-94394A1D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0" r="9089" b="161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77" y="1623805"/>
            <a:ext cx="7168483" cy="4608512"/>
          </a:xfrm>
        </p:spPr>
        <p:txBody>
          <a:bodyPr>
            <a:normAutofit lnSpcReduction="10000"/>
          </a:bodyPr>
          <a:lstStyle/>
          <a:p>
            <a:pPr algn="l"/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Préfiguration : </a:t>
            </a:r>
          </a:p>
          <a:p>
            <a:pPr algn="l"/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et Melchisédech : </a:t>
            </a:r>
            <a:r>
              <a:rPr lang="fr-CH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 14,16-20 </a:t>
            </a:r>
            <a:endParaRPr lang="fr-C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Moïse avec le peuple qui ramasse la manne : </a:t>
            </a:r>
            <a:r>
              <a:rPr lang="fr-CH" sz="2800" i="1" dirty="0"/>
              <a:t>Ex 16,2-15</a:t>
            </a:r>
            <a:endParaRPr lang="fr-C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fr-C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fr-C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fr-C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Accomplissement  : </a:t>
            </a:r>
          </a:p>
          <a:p>
            <a:pPr algn="l"/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dernier repas de Jésus avec ses apôtres : </a:t>
            </a:r>
            <a:r>
              <a:rPr lang="fr-CH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26,19-28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7B9D28-5836-4FB0-A9C4-4508E11D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10" y="74684"/>
            <a:ext cx="8928992" cy="907584"/>
          </a:xfrm>
        </p:spPr>
        <p:txBody>
          <a:bodyPr anchor="b">
            <a:noAutofit/>
          </a:bodyPr>
          <a:lstStyle/>
          <a:p>
            <a:pPr algn="l"/>
            <a:r>
              <a:rPr lang="fr-CH" sz="5400" b="1" spc="300" dirty="0">
                <a:latin typeface="Cooper Black" panose="0208090404030B020404" pitchFamily="18" charset="0"/>
              </a:rPr>
              <a:t>18. La sainte Cène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1DBA75-1FBA-47D6-84BA-85126C01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19" y="-10"/>
            <a:ext cx="454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3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E99C-A890-43F2-B1CA-94394A1D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0" r="9089" b="16127"/>
          <a:stretch/>
        </p:blipFill>
        <p:spPr>
          <a:xfrm>
            <a:off x="3393126" y="-735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95" y="1556792"/>
            <a:ext cx="7338795" cy="5293486"/>
          </a:xfrm>
        </p:spPr>
        <p:txBody>
          <a:bodyPr>
            <a:normAutofit/>
          </a:bodyPr>
          <a:lstStyle/>
          <a:p>
            <a:pPr algn="l"/>
            <a:r>
              <a:rPr lang="fr-C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et Melchisédech : </a:t>
            </a:r>
            <a:r>
              <a:rPr lang="fr-CH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 14,16-20 Quand </a:t>
            </a:r>
            <a:r>
              <a:rPr lang="fr-C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Abram</a:t>
            </a:r>
            <a:r>
              <a:rPr lang="fr-CH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revint après avoir battu Kedor-Laomer et les rois qui étaient avec lui, le roi de Sodome alla à sa rencontre dans la vallée de Shavé c'est la vallée du Roi . </a:t>
            </a:r>
            <a:r>
              <a:rPr lang="fr-C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Melchisédech</a:t>
            </a:r>
            <a:r>
              <a:rPr lang="fr-CH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roi de Shalem, apporta du </a:t>
            </a:r>
            <a:r>
              <a:rPr lang="fr-C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et du vin</a:t>
            </a:r>
            <a:r>
              <a:rPr lang="fr-CH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il était prêtre du Dieu Très Haut. Il prononça cette </a:t>
            </a:r>
            <a:r>
              <a:rPr lang="fr-C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bénédiction</a:t>
            </a:r>
            <a:r>
              <a:rPr lang="fr-CH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Béni soit Abram par le Dieu Très Haut qui créa ciel et terre, et béni soit le Dieu Très Haut qui a livré tes ennemis entre tes mains. Et Abram lui donna la dîme de tout.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86EAC-8A40-494E-841B-26A5FBA31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62" y="171891"/>
            <a:ext cx="7712217" cy="907584"/>
          </a:xfrm>
        </p:spPr>
        <p:txBody>
          <a:bodyPr anchor="b">
            <a:noAutofit/>
          </a:bodyPr>
          <a:lstStyle/>
          <a:p>
            <a:pPr algn="l"/>
            <a:r>
              <a:rPr lang="fr-CH" sz="5400" b="1" spc="300" dirty="0">
                <a:latin typeface="Cooper Black" panose="0208090404030B020404" pitchFamily="18" charset="0"/>
              </a:rPr>
              <a:t>18. La sainte Cène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F3692D-6DFA-4C3F-964B-A1DFE25BE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824" y="-16717"/>
            <a:ext cx="438749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58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E99C-A890-43F2-B1CA-94394A1D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0" r="9089" b="161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7804508" cy="562700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fr-CH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et Melchisédech : </a:t>
            </a:r>
            <a:r>
              <a:rPr lang="fr-CH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 14,16-20 </a:t>
            </a:r>
          </a:p>
          <a:p>
            <a:pPr algn="l"/>
            <a:r>
              <a:rPr lang="fr-CH" sz="4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Abraham est représenté comme un </a:t>
            </a:r>
          </a:p>
          <a:p>
            <a:pPr algn="l"/>
            <a:r>
              <a:rPr lang="fr-CH" sz="4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preux chevalier en armure et cote de maille</a:t>
            </a:r>
            <a:endParaRPr lang="fr-CH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CH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 prêtre – roi Melchisédech d’une main tient la 	banderole</a:t>
            </a:r>
            <a:endParaRPr lang="fr-CH" sz="4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CH" sz="4500" b="1" dirty="0">
                <a:solidFill>
                  <a:srgbClr val="FFC000"/>
                </a:solidFill>
              </a:rPr>
              <a:t>	La banderole avec les paroles de bénédiction </a:t>
            </a:r>
            <a:endParaRPr lang="fr-CH" sz="5800" b="1" dirty="0">
              <a:solidFill>
                <a:srgbClr val="FFC000"/>
              </a:solidFill>
            </a:endParaRPr>
          </a:p>
          <a:p>
            <a:pPr algn="l"/>
            <a:r>
              <a:rPr lang="fr-CH" sz="4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Le bouclier d’Abraham</a:t>
            </a:r>
            <a:endParaRPr lang="fr-CH" sz="2600" dirty="0"/>
          </a:p>
          <a:p>
            <a:endParaRPr lang="fr-CH" sz="2600" dirty="0"/>
          </a:p>
          <a:p>
            <a:endParaRPr lang="fr-CH" sz="4000" dirty="0"/>
          </a:p>
          <a:p>
            <a:r>
              <a:rPr lang="fr-CH" sz="4400" dirty="0"/>
              <a:t>Le prêtre de Dieu, </a:t>
            </a:r>
            <a:r>
              <a:rPr lang="fr-CH" sz="4400" dirty="0">
                <a:highlight>
                  <a:srgbClr val="FF0000"/>
                </a:highlight>
              </a:rPr>
              <a:t>Melchisédech</a:t>
            </a:r>
            <a:r>
              <a:rPr lang="fr-CH" sz="4400" dirty="0"/>
              <a:t>, offrit du </a:t>
            </a:r>
            <a:r>
              <a:rPr lang="fr-CH" sz="4400" dirty="0">
                <a:highlight>
                  <a:srgbClr val="008000"/>
                </a:highlight>
              </a:rPr>
              <a:t>pain et du vin </a:t>
            </a:r>
            <a:r>
              <a:rPr lang="fr-CH" sz="4400" dirty="0"/>
              <a:t>lorsque Abraham revint de sa sanglante victoire contre ses ennemis. Melchisédech est une préfiguration du </a:t>
            </a:r>
            <a:r>
              <a:rPr lang="fr-CH" sz="5100" b="1" dirty="0">
                <a:solidFill>
                  <a:srgbClr val="FFC000"/>
                </a:solidFill>
                <a:highlight>
                  <a:srgbClr val="FF0000"/>
                </a:highlight>
              </a:rPr>
              <a:t>Christ</a:t>
            </a:r>
            <a:r>
              <a:rPr lang="fr-CH" sz="4400" dirty="0"/>
              <a:t> qui offrit son </a:t>
            </a:r>
            <a:r>
              <a:rPr lang="fr-CH" sz="4400" dirty="0">
                <a:solidFill>
                  <a:srgbClr val="FFC000"/>
                </a:solidFill>
                <a:highlight>
                  <a:srgbClr val="008000"/>
                </a:highlight>
              </a:rPr>
              <a:t>corps </a:t>
            </a:r>
            <a:r>
              <a:rPr lang="fr-CH" sz="4400" dirty="0"/>
              <a:t>sous les espèces du </a:t>
            </a:r>
            <a:r>
              <a:rPr lang="fr-CH" sz="4400" dirty="0">
                <a:highlight>
                  <a:srgbClr val="008000"/>
                </a:highlight>
              </a:rPr>
              <a:t>pain</a:t>
            </a:r>
            <a:r>
              <a:rPr lang="fr-CH" sz="4400" dirty="0"/>
              <a:t> et son </a:t>
            </a:r>
            <a:r>
              <a:rPr lang="fr-CH" sz="4400" b="1" dirty="0">
                <a:solidFill>
                  <a:srgbClr val="FFC000"/>
                </a:solidFill>
                <a:highlight>
                  <a:srgbClr val="008000"/>
                </a:highlight>
              </a:rPr>
              <a:t>sang</a:t>
            </a:r>
            <a:r>
              <a:rPr lang="fr-CH" sz="4400" dirty="0"/>
              <a:t> sous les espèces du </a:t>
            </a:r>
            <a:r>
              <a:rPr lang="fr-CH" sz="4400" dirty="0">
                <a:highlight>
                  <a:srgbClr val="008000"/>
                </a:highlight>
              </a:rPr>
              <a:t>vin</a:t>
            </a:r>
            <a:r>
              <a:rPr lang="fr-CH" sz="4400" dirty="0"/>
              <a:t> lors du dernier repas, à ses apôtres comme nourriture et boisson. </a:t>
            </a:r>
            <a:endParaRPr lang="fr-CH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A966CC7A-F5A0-4991-B73E-A5BDE6A17C18}"/>
              </a:ext>
            </a:extLst>
          </p:cNvPr>
          <p:cNvSpPr txBox="1">
            <a:spLocks/>
          </p:cNvSpPr>
          <p:nvPr/>
        </p:nvSpPr>
        <p:spPr>
          <a:xfrm>
            <a:off x="88004" y="126586"/>
            <a:ext cx="7419717" cy="90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18. La sainte Cène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241A7BC-46C5-452A-984A-23A17C8D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824" y="-16717"/>
            <a:ext cx="4387492" cy="685799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21F3B0B-1CD3-4C67-B069-C6FAAB544CF3}"/>
              </a:ext>
            </a:extLst>
          </p:cNvPr>
          <p:cNvCxnSpPr>
            <a:cxnSpLocks/>
          </p:cNvCxnSpPr>
          <p:nvPr/>
        </p:nvCxnSpPr>
        <p:spPr>
          <a:xfrm flipV="1">
            <a:off x="7507721" y="2642981"/>
            <a:ext cx="2980767" cy="111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D3F684B-663D-4B5F-992C-95A3E04D64D4}"/>
              </a:ext>
            </a:extLst>
          </p:cNvPr>
          <p:cNvCxnSpPr>
            <a:cxnSpLocks/>
          </p:cNvCxnSpPr>
          <p:nvPr/>
        </p:nvCxnSpPr>
        <p:spPr>
          <a:xfrm flipV="1">
            <a:off x="7104112" y="3268311"/>
            <a:ext cx="2832255" cy="1606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5DD708A-C72F-40A7-896C-199C15BB49F0}"/>
              </a:ext>
            </a:extLst>
          </p:cNvPr>
          <p:cNvCxnSpPr>
            <a:cxnSpLocks/>
          </p:cNvCxnSpPr>
          <p:nvPr/>
        </p:nvCxnSpPr>
        <p:spPr>
          <a:xfrm>
            <a:off x="6744072" y="2020789"/>
            <a:ext cx="2477025" cy="11100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F5D02DE-3003-4E8F-BD8F-36529FCF73D4}"/>
              </a:ext>
            </a:extLst>
          </p:cNvPr>
          <p:cNvCxnSpPr>
            <a:cxnSpLocks/>
          </p:cNvCxnSpPr>
          <p:nvPr/>
        </p:nvCxnSpPr>
        <p:spPr>
          <a:xfrm>
            <a:off x="6888088" y="3890501"/>
            <a:ext cx="2913380" cy="5276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2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E99C-A890-43F2-B1CA-94394A1D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0" r="9089" b="161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75" y="1327118"/>
            <a:ext cx="7387753" cy="570228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C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Moïse avec le peuple qui ramasse la manne : </a:t>
            </a:r>
            <a:r>
              <a:rPr lang="fr-CH" sz="3400" i="1" dirty="0"/>
              <a:t>Ex 16,2-15 :  </a:t>
            </a:r>
            <a:br>
              <a:rPr lang="fr-CH" sz="3400" i="1" dirty="0"/>
            </a:br>
            <a:r>
              <a:rPr lang="fr-CH" sz="4000" i="1" dirty="0"/>
              <a:t>Toute la communauté des Israélites se mit à </a:t>
            </a:r>
            <a:r>
              <a:rPr lang="fr-CH" sz="4000" b="1" i="1" dirty="0"/>
              <a:t>murmurer</a:t>
            </a:r>
            <a:r>
              <a:rPr lang="fr-CH" sz="4000" i="1" dirty="0"/>
              <a:t> contre Moïse et Aaron dans le désert. Les Israélites leur dirent : « Que ne sommes-nous morts de la main de Yahvé au pays d'Égypte, quand nous étions assis auprès de la marmite de viande et mangions du pain à satiété ! A coup sûr, vous nous avez amenés dans ce désert pour faire </a:t>
            </a:r>
            <a:r>
              <a:rPr lang="fr-CH" sz="4000" b="1" i="1" dirty="0"/>
              <a:t>mourir de faim </a:t>
            </a:r>
            <a:r>
              <a:rPr lang="fr-CH" sz="4000" i="1" dirty="0"/>
              <a:t>toute cette multitude. » Yahvé dit à Moïse : « Je vais faire </a:t>
            </a:r>
            <a:r>
              <a:rPr lang="fr-CH" sz="4000" b="1" i="1" dirty="0"/>
              <a:t>pleuvoir</a:t>
            </a:r>
            <a:r>
              <a:rPr lang="fr-CH" sz="4000" i="1" dirty="0"/>
              <a:t> pour vous du </a:t>
            </a:r>
            <a:r>
              <a:rPr lang="fr-CH" sz="4000" b="1" i="1" dirty="0"/>
              <a:t>pain du haut du ciel</a:t>
            </a:r>
            <a:r>
              <a:rPr lang="fr-CH" sz="4000" i="1" dirty="0"/>
              <a:t>. Les gens sortiront et recueilleront chaque jour leur ration du jour ; je veux ainsi les mettre à l'épreuve pour voir s'ils marcheront selon ma loi ou non. Et le sixième jour, quand ils prépareront ce qu'ils auront rapporté, il y en aura le double de ce qu'ils recueillent chaque jour. » … La maison d’Israël donna à ce pain le nom de </a:t>
            </a:r>
            <a:r>
              <a:rPr lang="fr-CH" sz="4500" b="1" i="1" dirty="0"/>
              <a:t>« manne » </a:t>
            </a:r>
            <a:r>
              <a:rPr lang="fr-CH" sz="4000" i="1" dirty="0"/>
              <a:t>(qu’est-ce que c’est). C’était comme de la graine de coriandre, de couleur blanche, au goût de beignet au miel.</a:t>
            </a:r>
            <a:endParaRPr lang="fr-CH" sz="3400" i="1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89A0D08-2CA3-410B-8A35-20D7560331E2}"/>
              </a:ext>
            </a:extLst>
          </p:cNvPr>
          <p:cNvSpPr txBox="1">
            <a:spLocks/>
          </p:cNvSpPr>
          <p:nvPr/>
        </p:nvSpPr>
        <p:spPr>
          <a:xfrm>
            <a:off x="113375" y="160071"/>
            <a:ext cx="7419717" cy="90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18. La sainte Cène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D7F816-3D66-4E6A-94D7-4F5A80021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-3372"/>
            <a:ext cx="4476792" cy="68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E99C-A890-43F2-B1CA-94394A1D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0" r="9089" b="161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08" y="1248660"/>
            <a:ext cx="7337317" cy="6001287"/>
          </a:xfrm>
        </p:spPr>
        <p:txBody>
          <a:bodyPr>
            <a:normAutofit/>
          </a:bodyPr>
          <a:lstStyle/>
          <a:p>
            <a:pPr algn="l"/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Préfiguration :  Moïse avec le peuple qui ramasse la manne : </a:t>
            </a:r>
            <a:r>
              <a:rPr lang="fr-CH" sz="1800" i="1" dirty="0"/>
              <a:t>Ex 16,2-15 :  </a:t>
            </a:r>
          </a:p>
          <a:p>
            <a:pPr algn="l"/>
            <a:r>
              <a:rPr lang="fr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Moïse la tête couverte pour cacher ces 2 cormes, signe de sa sainteté</a:t>
            </a:r>
          </a:p>
          <a:p>
            <a:pPr algn="l"/>
            <a:r>
              <a:rPr lang="fr-CH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homme du peuple avec son manteau bleu grand ouvert pour présente la manne récoltée</a:t>
            </a:r>
          </a:p>
          <a:p>
            <a:pPr algn="l"/>
            <a:r>
              <a:rPr lang="fr-C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manne récoltée par le peuple en surabondance</a:t>
            </a:r>
          </a:p>
          <a:p>
            <a:pPr algn="l"/>
            <a:r>
              <a:rPr lang="fr-C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Le peuple </a:t>
            </a:r>
          </a:p>
          <a:p>
            <a:endParaRPr lang="fr-CH" sz="100" dirty="0"/>
          </a:p>
          <a:p>
            <a:r>
              <a:rPr lang="fr-CH" dirty="0"/>
              <a:t>Le </a:t>
            </a:r>
            <a:r>
              <a:rPr lang="fr-CH" b="1" dirty="0">
                <a:solidFill>
                  <a:srgbClr val="FFC000"/>
                </a:solidFill>
              </a:rPr>
              <a:t>Seigneur </a:t>
            </a:r>
            <a:r>
              <a:rPr lang="fr-CH" dirty="0"/>
              <a:t>ordonna à </a:t>
            </a:r>
            <a:r>
              <a:rPr lang="fr-CH" b="1" dirty="0">
                <a:highlight>
                  <a:srgbClr val="FF0000"/>
                </a:highlight>
              </a:rPr>
              <a:t>Moïse</a:t>
            </a:r>
            <a:r>
              <a:rPr lang="fr-CH" dirty="0"/>
              <a:t> de dire au peuple de récolter </a:t>
            </a:r>
            <a:r>
              <a:rPr lang="fr-CH" b="1" dirty="0">
                <a:solidFill>
                  <a:srgbClr val="FFC000"/>
                </a:solidFill>
              </a:rPr>
              <a:t>la manne </a:t>
            </a:r>
            <a:r>
              <a:rPr lang="fr-CH" dirty="0"/>
              <a:t>suffisante pour un jour. La </a:t>
            </a:r>
            <a:r>
              <a:rPr lang="fr-CH" b="1" dirty="0">
                <a:solidFill>
                  <a:srgbClr val="FFC000"/>
                </a:solidFill>
              </a:rPr>
              <a:t>manne</a:t>
            </a:r>
            <a:r>
              <a:rPr lang="fr-CH" dirty="0"/>
              <a:t> céleste que le Seigneur donne au peuple est une préfiguration du </a:t>
            </a:r>
            <a:r>
              <a:rPr lang="fr-CH" b="1" dirty="0">
                <a:solidFill>
                  <a:srgbClr val="FFC000"/>
                </a:solidFill>
                <a:highlight>
                  <a:srgbClr val="FF0000"/>
                </a:highlight>
              </a:rPr>
              <a:t>pain saint</a:t>
            </a:r>
            <a:r>
              <a:rPr lang="fr-CH" dirty="0"/>
              <a:t>, c'est-à-dire du très saint </a:t>
            </a:r>
            <a:r>
              <a:rPr lang="fr-CH" b="1" dirty="0">
                <a:solidFill>
                  <a:srgbClr val="FFC000"/>
                </a:solidFill>
                <a:highlight>
                  <a:srgbClr val="FF0000"/>
                </a:highlight>
              </a:rPr>
              <a:t>corps</a:t>
            </a:r>
            <a:r>
              <a:rPr lang="fr-CH" dirty="0"/>
              <a:t> sous l’espèce du pain que </a:t>
            </a:r>
            <a:r>
              <a:rPr lang="fr-CH" b="1" dirty="0">
                <a:solidFill>
                  <a:srgbClr val="FFC000"/>
                </a:solidFill>
                <a:highlight>
                  <a:srgbClr val="FF0000"/>
                </a:highlight>
              </a:rPr>
              <a:t>le Christ </a:t>
            </a:r>
            <a:r>
              <a:rPr lang="fr-CH" dirty="0"/>
              <a:t>lui-même donna à ses apôtres en leur disant : « prenez et mangez….. ».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0C3CADF3-95B3-4FE3-94C0-1F62183B7CCE}"/>
              </a:ext>
            </a:extLst>
          </p:cNvPr>
          <p:cNvSpPr txBox="1">
            <a:spLocks/>
          </p:cNvSpPr>
          <p:nvPr/>
        </p:nvSpPr>
        <p:spPr>
          <a:xfrm>
            <a:off x="122607" y="149011"/>
            <a:ext cx="7419717" cy="90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18. La sainte Cène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8135DDF-9CE1-42AC-9065-803BAA6DA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-3372"/>
            <a:ext cx="4476792" cy="686441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21F3B0B-1CD3-4C67-B069-C6FAAB544CF3}"/>
              </a:ext>
            </a:extLst>
          </p:cNvPr>
          <p:cNvCxnSpPr>
            <a:cxnSpLocks/>
          </p:cNvCxnSpPr>
          <p:nvPr/>
        </p:nvCxnSpPr>
        <p:spPr>
          <a:xfrm>
            <a:off x="7320136" y="2276872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5DD708A-C72F-40A7-896C-199C15BB49F0}"/>
              </a:ext>
            </a:extLst>
          </p:cNvPr>
          <p:cNvCxnSpPr>
            <a:cxnSpLocks/>
          </p:cNvCxnSpPr>
          <p:nvPr/>
        </p:nvCxnSpPr>
        <p:spPr>
          <a:xfrm flipV="1">
            <a:off x="6960096" y="2682128"/>
            <a:ext cx="3528392" cy="31482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157B6DF-E6AF-4F1D-8073-CAA4FD9ABCA9}"/>
              </a:ext>
            </a:extLst>
          </p:cNvPr>
          <p:cNvCxnSpPr>
            <a:cxnSpLocks/>
          </p:cNvCxnSpPr>
          <p:nvPr/>
        </p:nvCxnSpPr>
        <p:spPr>
          <a:xfrm flipV="1">
            <a:off x="6744072" y="3428836"/>
            <a:ext cx="3528392" cy="4322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6643F3D-FBAB-406F-B55A-0BBED940C88B}"/>
              </a:ext>
            </a:extLst>
          </p:cNvPr>
          <p:cNvCxnSpPr>
            <a:cxnSpLocks/>
          </p:cNvCxnSpPr>
          <p:nvPr/>
        </p:nvCxnSpPr>
        <p:spPr>
          <a:xfrm flipV="1">
            <a:off x="6233543" y="3738712"/>
            <a:ext cx="5748632" cy="551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1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E99C-A890-43F2-B1CA-94394A1D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0" r="9089" b="161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05" y="980728"/>
            <a:ext cx="7796360" cy="551787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C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Accomplissement :  Le dernier repas de Jésus avec ses apôtres : </a:t>
            </a:r>
            <a:r>
              <a:rPr lang="fr-CH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26,19-28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disciples … préparèrent la Pâque. Le soir venu, Jésus se trouvait à table avec les Douze. Pendant le repas, il déclara : </a:t>
            </a:r>
            <a:b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Amen, je vous le dis : </a:t>
            </a:r>
            <a:r>
              <a:rPr lang="fr-CH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 de vous va me livrer. </a:t>
            </a: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Profondément attristés, ils se mirent à lui demander, chacun son tour : « </a:t>
            </a:r>
            <a:r>
              <a:rPr lang="fr-CH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Serait-ce moi, Seigneur </a:t>
            </a: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Prenant la parole, il dit : « Celui qui s’est servi au plat en même temps que moi, celui-là va me livrer…»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</a:t>
            </a: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celui qui le livrait, prit la parole : « Rabbi, serait-ce moi ? » Jésus lui répond : « C’est toi-même qui l’as dit ! 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Pendant le repas, </a:t>
            </a:r>
            <a:r>
              <a:rPr lang="fr-CH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Jésus</a:t>
            </a: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ayant pris du pain et prononcé la bénédiction, le rompit et, le donnant aux disciples, il dit : </a:t>
            </a:r>
            <a:b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fr-CH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Prenez, mangez : ceci est mon corps</a:t>
            </a: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Puis, ayant pris une coupe et ayant rendu grâce, il la leur donna, en disant : « </a:t>
            </a:r>
            <a:r>
              <a:rPr lang="fr-CH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Buvez-en tous, car ceci est mon sang, le sang de l’Alliance, versé pour la multitude en rémission des péchés</a:t>
            </a:r>
            <a:r>
              <a:rPr lang="fr-CH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fr-CH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BA982CB-0FDD-4082-AFF4-38168874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05" y="44624"/>
            <a:ext cx="7419717" cy="907584"/>
          </a:xfrm>
        </p:spPr>
        <p:txBody>
          <a:bodyPr anchor="b">
            <a:noAutofit/>
          </a:bodyPr>
          <a:lstStyle/>
          <a:p>
            <a:pPr algn="l"/>
            <a:r>
              <a:rPr lang="fr-CH" sz="5400" b="1" spc="300" dirty="0">
                <a:latin typeface="Cooper Black" panose="0208090404030B020404" pitchFamily="18" charset="0"/>
              </a:rPr>
              <a:t>18. La sainte Cène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DC5B6B-FAE0-40AC-A9F1-0B0FCBA2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065" y="-1"/>
            <a:ext cx="4145935" cy="68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94" y="914400"/>
            <a:ext cx="7429397" cy="6064869"/>
          </a:xfrm>
        </p:spPr>
        <p:txBody>
          <a:bodyPr>
            <a:normAutofit fontScale="25000" lnSpcReduction="20000"/>
          </a:bodyPr>
          <a:lstStyle/>
          <a:p>
            <a:pPr algn="l"/>
            <a:endParaRPr lang="fr-C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Accomplissement :  Le dernier repas de Jésus avec ses apôtres : </a:t>
            </a:r>
            <a:r>
              <a:rPr lang="fr-CH" sz="1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26,19-28</a:t>
            </a:r>
          </a:p>
          <a:p>
            <a:pPr algn="l"/>
            <a:r>
              <a:rPr lang="fr-CH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CH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apôtres avec leur auréole</a:t>
            </a:r>
          </a:p>
          <a:p>
            <a:pPr algn="l"/>
            <a:r>
              <a:rPr lang="fr-C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Jésus avec l’Esprit-Saint qui l’inspire (colombe) désigne Judas</a:t>
            </a:r>
          </a:p>
          <a:p>
            <a:pPr algn="l"/>
            <a:r>
              <a:rPr lang="fr-C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Pierre avec sa question</a:t>
            </a:r>
          </a:p>
          <a:p>
            <a:pPr algn="l"/>
            <a:r>
              <a:rPr lang="fr-CH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Jean le disciple bien-aimé appuyé sur Jésus</a:t>
            </a:r>
            <a:endParaRPr lang="fr-CH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CH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H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L’agneau </a:t>
            </a:r>
            <a:r>
              <a:rPr lang="fr-C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la coupe de vin manque le pain</a:t>
            </a:r>
          </a:p>
          <a:p>
            <a:pPr algn="just"/>
            <a:r>
              <a:rPr lang="fr-CH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Judas Iscariote le traitre </a:t>
            </a:r>
            <a:endParaRPr lang="fr-C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C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CH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fr-CH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CH" sz="1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Jésus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partage son dernier repas avec ses apôtres. Il désigne le traitre </a:t>
            </a:r>
            <a:r>
              <a:rPr lang="fr-CH" sz="1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 va le livrer.</a:t>
            </a:r>
          </a:p>
          <a:p>
            <a:pPr>
              <a:lnSpc>
                <a:spcPct val="120000"/>
              </a:lnSpc>
            </a:pP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 </a:t>
            </a:r>
            <a:r>
              <a:rPr lang="fr-CH" sz="1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devient son 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corps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le </a:t>
            </a:r>
            <a:r>
              <a:rPr lang="fr-CH" sz="1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sang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 est le nouvel </a:t>
            </a:r>
            <a:r>
              <a:rPr lang="fr-CH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agneau pascal </a:t>
            </a:r>
            <a:r>
              <a:rPr lang="fr-C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livré pour toute l’humanité.</a:t>
            </a: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05CD5AE7-8094-4F4C-9C17-6D97BA2DB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94" y="112790"/>
            <a:ext cx="7419717" cy="907584"/>
          </a:xfrm>
        </p:spPr>
        <p:txBody>
          <a:bodyPr anchor="b">
            <a:noAutofit/>
          </a:bodyPr>
          <a:lstStyle/>
          <a:p>
            <a:pPr algn="l"/>
            <a:r>
              <a:rPr lang="fr-CH" sz="5400" b="1" spc="300" dirty="0">
                <a:latin typeface="Cooper Black" panose="0208090404030B020404" pitchFamily="18" charset="0"/>
              </a:rPr>
              <a:t>18. La sainte Cène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9BCCB30-DB6F-49E6-8F0C-AA4AB58F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065" y="-1"/>
            <a:ext cx="4145935" cy="6891587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F5D02DE-3003-4E8F-BD8F-36529FCF73D4}"/>
              </a:ext>
            </a:extLst>
          </p:cNvPr>
          <p:cNvCxnSpPr>
            <a:cxnSpLocks/>
          </p:cNvCxnSpPr>
          <p:nvPr/>
        </p:nvCxnSpPr>
        <p:spPr>
          <a:xfrm flipV="1">
            <a:off x="6700815" y="1583392"/>
            <a:ext cx="1699441" cy="5272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0F8ED4A-1C00-4C2F-9AEF-D7D3246372F7}"/>
              </a:ext>
            </a:extLst>
          </p:cNvPr>
          <p:cNvCxnSpPr>
            <a:cxnSpLocks/>
          </p:cNvCxnSpPr>
          <p:nvPr/>
        </p:nvCxnSpPr>
        <p:spPr>
          <a:xfrm flipV="1">
            <a:off x="7248128" y="1409902"/>
            <a:ext cx="2520280" cy="1122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D7F1FD9-DF89-4461-81EC-648E0E856AF9}"/>
              </a:ext>
            </a:extLst>
          </p:cNvPr>
          <p:cNvCxnSpPr>
            <a:cxnSpLocks/>
          </p:cNvCxnSpPr>
          <p:nvPr/>
        </p:nvCxnSpPr>
        <p:spPr>
          <a:xfrm flipV="1">
            <a:off x="6960096" y="2892656"/>
            <a:ext cx="1804845" cy="213635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5DD708A-C72F-40A7-896C-199C15BB49F0}"/>
              </a:ext>
            </a:extLst>
          </p:cNvPr>
          <p:cNvCxnSpPr>
            <a:cxnSpLocks/>
          </p:cNvCxnSpPr>
          <p:nvPr/>
        </p:nvCxnSpPr>
        <p:spPr>
          <a:xfrm flipV="1">
            <a:off x="6700815" y="3215366"/>
            <a:ext cx="2995585" cy="3490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5E4318E-20BD-4454-BB9D-9900BEDC80C7}"/>
              </a:ext>
            </a:extLst>
          </p:cNvPr>
          <p:cNvCxnSpPr>
            <a:cxnSpLocks/>
          </p:cNvCxnSpPr>
          <p:nvPr/>
        </p:nvCxnSpPr>
        <p:spPr>
          <a:xfrm flipV="1">
            <a:off x="6700815" y="3685676"/>
            <a:ext cx="3381382" cy="222225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157B6DF-E6AF-4F1D-8073-CAA4FD9ABCA9}"/>
              </a:ext>
            </a:extLst>
          </p:cNvPr>
          <p:cNvCxnSpPr>
            <a:cxnSpLocks/>
          </p:cNvCxnSpPr>
          <p:nvPr/>
        </p:nvCxnSpPr>
        <p:spPr>
          <a:xfrm>
            <a:off x="7032104" y="4366016"/>
            <a:ext cx="4320480" cy="3815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1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83B9B-2148-40BF-987A-25C2BAF2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079" y="698834"/>
            <a:ext cx="2661447" cy="5682493"/>
          </a:xfrm>
        </p:spPr>
        <p:txBody>
          <a:bodyPr>
            <a:normAutofit/>
          </a:bodyPr>
          <a:lstStyle/>
          <a:p>
            <a:pPr algn="l"/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Annonces par les prophètes :</a:t>
            </a:r>
          </a:p>
          <a:p>
            <a:pPr algn="l"/>
            <a:endParaRPr lang="fr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b="1" dirty="0"/>
              <a:t>David : </a:t>
            </a:r>
            <a:r>
              <a:rPr lang="de-DE" i="1" dirty="0"/>
              <a:t>Ps 77,25 </a:t>
            </a:r>
          </a:p>
          <a:p>
            <a:pPr algn="l"/>
            <a:endParaRPr lang="de-DE" b="1" i="1" dirty="0"/>
          </a:p>
          <a:p>
            <a:pPr algn="l"/>
            <a:r>
              <a:rPr lang="de-DE" b="1" i="1" dirty="0"/>
              <a:t>Jesus  (Ben )sirach :  </a:t>
            </a:r>
            <a:r>
              <a:rPr lang="de-DE" i="1" dirty="0"/>
              <a:t>Sir</a:t>
            </a:r>
            <a:r>
              <a:rPr lang="de-DE" b="1" i="1" dirty="0"/>
              <a:t> </a:t>
            </a:r>
            <a:r>
              <a:rPr lang="de-DE" i="1" dirty="0"/>
              <a:t>(Es 55,2) </a:t>
            </a:r>
          </a:p>
          <a:p>
            <a:pPr algn="l"/>
            <a:endParaRPr lang="de-DE" b="1" dirty="0"/>
          </a:p>
          <a:p>
            <a:pPr algn="l"/>
            <a:r>
              <a:rPr lang="de-DE" b="1" dirty="0"/>
              <a:t>Salomon : </a:t>
            </a:r>
            <a:r>
              <a:rPr lang="de-DE" i="1" dirty="0"/>
              <a:t>Ct 5,1</a:t>
            </a:r>
          </a:p>
          <a:p>
            <a:pPr algn="l"/>
            <a:endParaRPr lang="de-DE" b="1" dirty="0"/>
          </a:p>
          <a:p>
            <a:pPr algn="l"/>
            <a:r>
              <a:rPr lang="de-DE" b="1" dirty="0"/>
              <a:t>Abanir :</a:t>
            </a:r>
            <a:r>
              <a:rPr lang="de-DE" i="1" dirty="0"/>
              <a:t> (Ps 77,24)</a:t>
            </a:r>
            <a:endParaRPr lang="pl-PL" i="1" dirty="0"/>
          </a:p>
          <a:p>
            <a:pPr algn="l"/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F6B3B1-CCB9-4DC9-93FA-9E720C1B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" y="0"/>
            <a:ext cx="8935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Microsoft Office PowerPoint</Application>
  <PresentationFormat>Grand écran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Cooper Black</vt:lpstr>
      <vt:lpstr>Thème Office</vt:lpstr>
      <vt:lpstr>1_Thème Office</vt:lpstr>
      <vt:lpstr>Présentation PowerPoint</vt:lpstr>
      <vt:lpstr>18. La sainte Cène</vt:lpstr>
      <vt:lpstr>18. La sainte Cène</vt:lpstr>
      <vt:lpstr>Présentation PowerPoint</vt:lpstr>
      <vt:lpstr>Présentation PowerPoint</vt:lpstr>
      <vt:lpstr>Présentation PowerPoint</vt:lpstr>
      <vt:lpstr>18. La sainte Cène</vt:lpstr>
      <vt:lpstr>18. La sainte Cène</vt:lpstr>
      <vt:lpstr>Présentation PowerPoint</vt:lpstr>
      <vt:lpstr>18. La sainte Cène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Schubiger Bernard</dc:creator>
  <cp:lastModifiedBy>Schubiger Bernard</cp:lastModifiedBy>
  <cp:revision>1</cp:revision>
  <dcterms:created xsi:type="dcterms:W3CDTF">2024-08-20T14:35:02Z</dcterms:created>
  <dcterms:modified xsi:type="dcterms:W3CDTF">2024-08-20T14:35:28Z</dcterms:modified>
</cp:coreProperties>
</file>