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4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0C8C89-21C4-BCFE-A755-2AC1B8F2E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5E479D9-6312-6FAB-530F-4DD8E22C07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580EA6-5280-87E4-F2FD-7FC8AB46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C13AEA-D074-B2B8-E4EF-1E1609306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F8C39F-BD35-62AB-A04F-3CB5F31F0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4565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DFECE1-4EA0-4657-7FB6-72BFC9C3D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527539-669C-00ED-4085-943C54F5C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48ACAE-A06F-1F6A-7D6D-5C30AFBF4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615127-9704-D612-2DB1-2EC3B1B8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F8B48A-C50E-CB0D-AD45-4D6F1FC1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73655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7BFDD2A-C58C-2B00-F32D-04172A134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404022B-C4F1-39AE-4D34-C3391491F4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37BB9E-04E6-40C3-6174-0D82F162A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66572-7438-57EA-988C-960BA5C5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546370-5DC5-1D12-F494-EEF27A9D6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6605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6F1A0F-1628-4472-8664-EDB012F107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2671E4-6776-4DE9-B09F-DC623F9CF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25D9B1-DD94-4B4A-A9BA-CE4CB8280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30FAD2-2736-43C2-BE13-C30F25174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2E02B9-7FF6-4115-A241-FC50367B8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53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67E8E-EBE9-4762-A516-582752576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75E603-8AD1-443C-B3DE-5E507AFA8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A674591-A41A-45E4-8BEA-1BFB3ED90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2E306E-DF32-4B15-99F8-5F1067955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33A91B-844A-44C8-8EB6-A3EB32545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650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1BB7C9-75B1-4FAC-8C3D-D4E99CD6E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4C60AD5-839A-4B21-B98A-C62DAA853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7FE618-0709-459A-9B5B-EE08A2F0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65CA6D-26D7-48BE-BB43-9A45BD64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8A1B76-5E3D-43DE-BA25-E0D9FE1A0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765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7BE85D-C24F-4306-8069-B7378BB1D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A2CC3B-1167-4C83-AFEA-122D3FAAB9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27CDBF-1F3F-4C67-B577-0A2D070B4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63C1CFC-68C4-4C07-B15F-267A84CC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A3BA03-ECBF-4DB5-8689-FAC64F1A1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CEF383-EE10-454C-B12D-8428619FE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489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AE337E-BFBE-4356-929A-A17D6C60F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A9A5EC-5CFE-40AA-B0DE-6C61DD9ED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179BA89-E343-4805-B44A-EEF0BA73D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4CBB433-144F-4296-93FA-0A550F464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BCCAE4F-1414-4A1C-AB21-9644A941E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F0C6B11-B14B-4C0C-BC67-F881272F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4557731-4EA1-4D19-AAE6-9FD5D9F1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2A06664-CCA5-4A86-B664-E26C04774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6807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39722F-E4A7-4B78-9B43-3B89F8792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AE39A1B-10D7-4F5F-A199-51DA5D7C8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80E0FA0-7750-4857-B786-FF49F9BDD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8A01DC-44BC-4106-887C-90766566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003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AE50E1E-70D6-4347-8256-83EDB8E6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7DD5C2C-3B1F-495C-91AB-742A44098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8F8DB51-D106-4FD3-828E-62FBF079F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482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FA6CFB-8674-4C8B-B438-A3614F51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9C7808-13AC-48F5-9D84-FAB017FD6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E1C903A-52BB-42E3-969C-793418AB0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FF6E145-3035-4AB8-AA68-237292754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FF5E93D-5351-4F50-80B4-B90C9875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2E5BFB-8542-454D-A187-4E2F96B8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8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BE9F2A-A293-3735-2D32-5157994A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659FA5-01FE-1F74-E6EC-E3AC2EC645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51DD62F-88AC-1E29-F891-B96C10324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9322CA9-0DA6-DE2E-31AF-949ADC339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950856-2523-30C6-972F-60C2F28DB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41136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C91635-E04B-45D1-94BD-9BA38D357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91CE4B6-A3CB-4165-B070-2773249D28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95DCD67-07BE-4EAA-9BEF-558E4A556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D6FD61-1887-454C-8545-18E3C5AAC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3EFEAC9-9E93-4B3F-A8B7-F1B8C4AAF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2D12A6-A54A-4E83-A90C-D1195A18D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318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66164F-EA2B-4BF8-81EE-139712809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2D4C77-2895-4EC2-AA01-FFD4D417E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CE3DF3-E585-4F7F-810F-36E8E6C5E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515FAD-40F2-4DA8-954F-DAA4884E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7A99C2-0E33-4DBF-8AA3-EA010E6AE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880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C06E34D-27C7-44C9-9E97-415CAF4FD3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97FF210-DB28-4FC6-846B-92A8FC72FA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158D13-6652-4B45-A9F3-7A1F0E72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FDC0AE-8951-4C83-A15D-E004F8D7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100563-AA04-4EAC-B9FE-6EB4E6254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95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EB1C04-84C5-1547-578F-C7FA07037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9B0BE9-58F7-650D-EEE0-6113D1C9D4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B2C574-E11E-1FA9-9117-D3D28BD1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BB5407-94B7-77EA-72BE-BD7F89F4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65487F-E073-499B-AC50-A0D41778F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25949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07C1A2-CD7F-68D5-A1CB-8A10CC1B6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386D0E-A4BB-16CE-4C3B-23FAF70F28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EE4724-0D1F-9498-BF7A-D3F41DFDFD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D97C772-7E7D-6828-84A7-99BDA31E8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D5F700-87FE-BE5D-CCD8-CEFD7431D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7BC9F3-5065-14EA-9178-195F3AEBA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56599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742139-D046-0294-227A-5A15023C5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025D2E-90E8-0F42-2DD6-A4F4685F5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73CD8E9-7F75-2E16-9D46-C9E12FBE2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260CC5-83F2-3F7A-9771-2A86B6F38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F0A14A-61A2-DC8B-4F5B-C78A140660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9608DE9-511F-5956-9582-732913CEC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7630F3B-A52F-B456-39A3-4CD8AF91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B806A1-6752-F1B4-DC25-6D4A69BB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3327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F8A28A-E7C9-3A45-116C-3FD260F68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7ABE44-CB1A-23D4-5758-4D9855047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CBDF5C-C016-4FF2-B4DB-D437CB36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4E87E3E-BEB5-94A6-8CC9-F4A3CBB5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117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1AD8D68-9537-9617-B41A-785F0D89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B611763-F613-0B21-0804-4FE22E3D8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5EFF0C-E3FF-80E3-9E77-E8A09A773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3429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CE012-47BC-900B-A064-551F91642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41313E-966B-9E96-BEC6-11685F465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C50BBAF-AD3A-58C6-F423-AC2A6BC23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641C714-B327-3D93-740B-18B19F278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FF2E87-DB77-1E62-1998-2BD1936C1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A7B9383-B38F-BADA-DB7A-DF130916D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48675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26943-C2F0-9B1B-0D7C-E41EB105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712FF29-CF94-34FD-52EC-F38BE3AF2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CBED0AA-7740-DDF8-4357-54777EDF6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587A025-E50C-FC0B-5B0B-221D4DD4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418BA7A-E190-DA80-4955-CD06BEA30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7F708F-50A1-D0BC-572F-2EBD4CEC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3594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0DE3FF8-A5DC-8360-FD4D-2E19E163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2089115-5414-8709-8DD6-222880491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57E231-62A3-478E-7530-2AF4F82A0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6B60B4-A8F6-41C3-8FD6-075319006DA4}" type="datetimeFigureOut">
              <a:rPr lang="fr-CH" smtClean="0"/>
              <a:t>20.11.2024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3B5773-4B50-CD3B-AAEA-5BF82FE77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90D1769-1660-CA38-7502-2B32BD0C22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8560F9-773D-4560-A5AF-5496F9653B4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0861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0B497DF-E19C-408F-8E37-F4861C6C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46B0A1-B845-4DDC-81DF-1C478E877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FD5E64-9FC1-4AC3-9409-035AD7AFE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5B518F-A1FD-4A20-9A39-BDB0434BC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CAB1DD-2E2E-44B0-AED5-DE2C5C3F7D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21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3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B5DD81-435D-350E-9F7F-C3B4AB106C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F2FCB6B-3085-96D9-4DAB-7209399E23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85331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7B9D28-5836-4FB0-A9C4-4508E11D9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590" y="-217911"/>
            <a:ext cx="7748923" cy="1031274"/>
          </a:xfrm>
        </p:spPr>
        <p:txBody>
          <a:bodyPr anchor="b">
            <a:normAutofit/>
          </a:bodyPr>
          <a:lstStyle/>
          <a:p>
            <a:pPr algn="l"/>
            <a:r>
              <a:rPr lang="fr-CH" sz="5400" b="1" spc="300" dirty="0">
                <a:latin typeface="Cooper Black" panose="0208090404030B020404" pitchFamily="18" charset="0"/>
              </a:rPr>
              <a:t>2. La Naissance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B83B9B-2148-40BF-987A-25C2BAF2B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45466" y="813363"/>
            <a:ext cx="3335301" cy="604463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: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 2,34 </a:t>
            </a:r>
          </a:p>
          <a:p>
            <a:pPr algn="l"/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 étais en train de regarder : soudain </a:t>
            </a:r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pierre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détacha </a:t>
            </a:r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d’une montagne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sans qu’on y ait touché ; elle vint frapper les pieds de fer et d’argile de la statue et les pulvérisa.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Habacuc :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3,2</a:t>
            </a:r>
          </a:p>
          <a:p>
            <a:pPr algn="l"/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Seigneur, j’ai entendu parler de toi ; devant </a:t>
            </a:r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ton œuvre, Seigneur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j’ai craint ! Dans </a:t>
            </a:r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cours des années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fais-la revivre</a:t>
            </a:r>
            <a:r>
              <a:rPr lang="fr-CH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dans le cours des années, fais-la connaître ! Quand tu frémis de colère, tu te souviens d’avoir pitié.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862476F4-3002-4748-A895-209F1F876D14}"/>
              </a:ext>
            </a:extLst>
          </p:cNvPr>
          <p:cNvSpPr txBox="1">
            <a:spLocks/>
          </p:cNvSpPr>
          <p:nvPr/>
        </p:nvSpPr>
        <p:spPr>
          <a:xfrm>
            <a:off x="2526175" y="902284"/>
            <a:ext cx="3477733" cy="5955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Isaïe :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Es 9,5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Oui,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un enfant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nous est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né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un fils nous a été donné ! Sur son épaule est le signe du pouvoir ; son nom est proclamé : «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Conseiller-merveilleux, Dieu-Fort, Père-à-jamais, Prince-de-la-Paix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».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Michée : 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Mi 5,1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toi, </a:t>
            </a:r>
            <a:r>
              <a:rPr kumimoji="0" lang="fr-C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Bethléem</a:t>
            </a:r>
            <a:r>
              <a:rPr kumimoji="0" lang="fr-CH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Éphrata, le plus petit des clans de Juda, c’est de toi que sortira pour moi celui qui doit gouverner Israël. Ses origines remontent aux temps anciens, aux jours d’autrefois.</a:t>
            </a: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H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C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9DEF3A2-007F-45DD-9F12-C52A5DB12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664" y="-2"/>
            <a:ext cx="2365247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0224C4-2CF9-41BF-B3B3-18CF9B4947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235" y="-2"/>
            <a:ext cx="2371765" cy="68412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A02137-2D53-4A5F-A255-6BDCAF2CD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9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7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94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CE99C-A890-43F2-B1CA-94394A1DE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50" r="9089" b="1612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7B9D28-5836-4FB0-A9C4-4508E11D9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793" y="110046"/>
            <a:ext cx="7748923" cy="1031274"/>
          </a:xfrm>
        </p:spPr>
        <p:txBody>
          <a:bodyPr anchor="b">
            <a:normAutofit/>
          </a:bodyPr>
          <a:lstStyle/>
          <a:p>
            <a:pPr algn="l"/>
            <a:r>
              <a:rPr lang="fr-CH" sz="5400" b="1" spc="300" dirty="0">
                <a:latin typeface="Cooper Black" panose="0208090404030B020404" pitchFamily="18" charset="0"/>
              </a:rPr>
              <a:t>2. La Naissance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B83B9B-2148-40BF-987A-25C2BAF2B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029" y="1673240"/>
            <a:ext cx="5975011" cy="2873679"/>
          </a:xfrm>
        </p:spPr>
        <p:txBody>
          <a:bodyPr>
            <a:normAutofit/>
          </a:bodyPr>
          <a:lstStyle/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Préfiguration : </a:t>
            </a:r>
          </a:p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Moïse devant le buisson ardent</a:t>
            </a:r>
          </a:p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Aaron devant l’autel avec le bâton verdoyant</a:t>
            </a:r>
          </a:p>
          <a:p>
            <a:pPr algn="l"/>
            <a:endParaRPr lang="fr-C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Accomplissement : </a:t>
            </a:r>
          </a:p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Naissance de Jésus-Christ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D30055E-FF08-4F65-8AF0-6AD76118D8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84"/>
          <a:stretch/>
        </p:blipFill>
        <p:spPr>
          <a:xfrm>
            <a:off x="7774662" y="0"/>
            <a:ext cx="4417335" cy="685800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803178C-6977-4D51-9165-DAE07DB03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9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67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2784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CE99C-A890-43F2-B1CA-94394A1DE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50" r="9089" b="1612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7B9D28-5836-4FB0-A9C4-4508E11D9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793" y="110046"/>
            <a:ext cx="7748923" cy="1031274"/>
          </a:xfrm>
        </p:spPr>
        <p:txBody>
          <a:bodyPr anchor="b">
            <a:normAutofit/>
          </a:bodyPr>
          <a:lstStyle/>
          <a:p>
            <a:pPr algn="l"/>
            <a:r>
              <a:rPr lang="fr-CH" sz="5400" b="1" spc="300" dirty="0">
                <a:latin typeface="Cooper Black" panose="0208090404030B020404" pitchFamily="18" charset="0"/>
              </a:rPr>
              <a:t>2. La Naissance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B83B9B-2148-40BF-987A-25C2BAF2B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178" y="1105039"/>
            <a:ext cx="7161614" cy="595762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Préfiguration : </a:t>
            </a:r>
          </a:p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Moïse devant le buisson ardent</a:t>
            </a:r>
          </a:p>
          <a:p>
            <a:pPr algn="just">
              <a:lnSpc>
                <a:spcPct val="120000"/>
              </a:lnSpc>
            </a:pPr>
            <a:r>
              <a:rPr lang="fr-CH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 3,1-6 :   </a:t>
            </a:r>
            <a:r>
              <a:rPr lang="fr-CH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Moïse</a:t>
            </a:r>
            <a:r>
              <a:rPr lang="fr-CH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faisait paître le petit bétail de Jéthro, son beau-père, prêtre de Madiân ; il l'emmena par-delà le désert et parvint à la montagne de Dieu, l'Horeb. </a:t>
            </a:r>
            <a:r>
              <a:rPr lang="fr-CH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L'Ange de Yahvé </a:t>
            </a:r>
            <a:r>
              <a:rPr lang="fr-CH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lui apparut, dans une </a:t>
            </a:r>
            <a:r>
              <a:rPr lang="fr-CH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flamme de feu</a:t>
            </a:r>
            <a:r>
              <a:rPr lang="fr-CH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du milieu d'un buisson. Moïse regarda : le buisson était embrasé mais le buisson </a:t>
            </a:r>
            <a:r>
              <a:rPr lang="fr-CH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se consumait pas</a:t>
            </a:r>
            <a:r>
              <a:rPr lang="fr-CH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Moïse dit : « Je vais faire un détour pour voir cet étrange spectacle, et pourquoi le buisson ne se consume pas. » Yahvé vit qu'il faisait un détour pour voir, et Dieu l'appela du milieu du buisson. </a:t>
            </a:r>
            <a:r>
              <a:rPr lang="fr-CH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Moïse, Moïse », </a:t>
            </a:r>
            <a:r>
              <a:rPr lang="fr-CH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dit-il, et il répondit : </a:t>
            </a:r>
            <a:r>
              <a:rPr lang="fr-CH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Me voici. » </a:t>
            </a:r>
            <a:r>
              <a:rPr lang="fr-CH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dit : « N'approche pas d'ici, retire tes sandales de tes pieds car le lieu où tu te tiens est </a:t>
            </a:r>
            <a:r>
              <a:rPr lang="fr-CH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une terre sainte</a:t>
            </a:r>
            <a:r>
              <a:rPr lang="fr-CH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» Et il dit : « </a:t>
            </a:r>
            <a:r>
              <a:rPr lang="fr-CH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suis le Dieu de tes pères</a:t>
            </a:r>
            <a:r>
              <a:rPr lang="fr-CH" sz="2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le Dieu d'Abraham, le Dieu d'Isaac et le Dieu de Jacob. » Alors Moïse se voila la face, car il craignait de fixer son regard sur Dieu.</a:t>
            </a:r>
          </a:p>
          <a:p>
            <a:pPr algn="l"/>
            <a:endParaRPr lang="fr-C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F8D01C8-640C-41D8-9DF3-4802AFC5D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6792" y="0"/>
            <a:ext cx="4928214" cy="6858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3EDB813-C6C2-4941-A408-7BD07BE57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9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32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31371">
        <p:fade/>
      </p:transition>
    </mc:Choice>
    <mc:Fallback xmlns="">
      <p:transition spd="med" advTm="313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CE99C-A890-43F2-B1CA-94394A1DE3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50" r="9089" b="1612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7B9D28-5836-4FB0-A9C4-4508E11D9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793" y="110046"/>
            <a:ext cx="7748923" cy="1031274"/>
          </a:xfrm>
        </p:spPr>
        <p:txBody>
          <a:bodyPr anchor="b">
            <a:normAutofit/>
          </a:bodyPr>
          <a:lstStyle/>
          <a:p>
            <a:pPr algn="l"/>
            <a:r>
              <a:rPr lang="fr-CH" sz="5400" b="1" spc="300" dirty="0">
                <a:latin typeface="Cooper Black" panose="0208090404030B020404" pitchFamily="18" charset="0"/>
              </a:rPr>
              <a:t>2. La Naissance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B83B9B-2148-40BF-987A-25C2BAF2B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95" y="1251356"/>
            <a:ext cx="7144433" cy="635410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Préfiguration : </a:t>
            </a:r>
          </a:p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buisson ardent avec Moïse:</a:t>
            </a:r>
          </a:p>
          <a:p>
            <a:pPr algn="l"/>
            <a:endParaRPr lang="fr-C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fr-C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  avec les deux doigts  bénissant Moïse</a:t>
            </a:r>
          </a:p>
          <a:p>
            <a:pPr algn="l"/>
            <a:r>
              <a:rPr lang="fr-C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banderole de la parole : «Je suis le Dieu de tes ancêtres, Je suis celui qui est»</a:t>
            </a:r>
          </a:p>
          <a:p>
            <a:pPr algn="l"/>
            <a:r>
              <a:rPr lang="fr-CH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L’arbre du buisson ardent représenté comme l’arbre de vie, l’arbre de la connaissance du bien et  du mal avec Dieu</a:t>
            </a:r>
          </a:p>
          <a:p>
            <a:pPr algn="l"/>
            <a:r>
              <a:rPr lang="fr-CH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Moïse qui enlève des chaussures dans ce lien sacré</a:t>
            </a:r>
          </a:p>
          <a:p>
            <a:pPr algn="l"/>
            <a:endParaRPr lang="fr-C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H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Moïse a vu le buisson qui brûlait sans se consumer et le Seigneur lui a parlé du milieu du buisson. Le buisson ardent qui </a:t>
            </a:r>
            <a:r>
              <a:rPr lang="fr-CH" sz="2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se consume pas </a:t>
            </a:r>
            <a:r>
              <a:rPr lang="fr-CH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une préfiguration de </a:t>
            </a:r>
            <a:r>
              <a:rPr lang="fr-CH" sz="2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</a:t>
            </a:r>
            <a:r>
              <a:rPr lang="fr-CH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dont </a:t>
            </a:r>
            <a:r>
              <a:rPr lang="fr-CH" sz="2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l’intégrité corporelle </a:t>
            </a:r>
            <a:r>
              <a:rPr lang="fr-CH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 fut pas blessée par la naissance. Le </a:t>
            </a:r>
            <a:r>
              <a:rPr lang="fr-CH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buisson ardent </a:t>
            </a:r>
            <a:r>
              <a:rPr lang="fr-CH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 le symbole de la </a:t>
            </a:r>
            <a:r>
              <a:rPr lang="fr-CH" sz="2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virginité</a:t>
            </a:r>
            <a:r>
              <a:rPr lang="fr-CH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corporelle et spirituelle. </a:t>
            </a:r>
            <a:r>
              <a:rPr lang="fr-CH" sz="26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</a:t>
            </a:r>
            <a:r>
              <a:rPr lang="fr-CH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enfanta comme Vierge et resta indemne.</a:t>
            </a:r>
          </a:p>
          <a:p>
            <a:r>
              <a:rPr lang="fr-CH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Dieu nous respecte </a:t>
            </a:r>
            <a:r>
              <a:rPr lang="fr-CH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nos choix de vie = virginité.</a:t>
            </a:r>
          </a:p>
          <a:p>
            <a:endParaRPr lang="fr-CH" dirty="0"/>
          </a:p>
          <a:p>
            <a:r>
              <a:rPr lang="fr-CH" dirty="0"/>
              <a:t> </a:t>
            </a:r>
          </a:p>
          <a:p>
            <a:pPr algn="l"/>
            <a:endParaRPr lang="fr-C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556E40A-F695-4299-9D67-674AB6811B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6792" y="0"/>
            <a:ext cx="4928214" cy="6858000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21F3B0B-1CD3-4C67-B069-C6FAAB544CF3}"/>
              </a:ext>
            </a:extLst>
          </p:cNvPr>
          <p:cNvCxnSpPr>
            <a:cxnSpLocks/>
          </p:cNvCxnSpPr>
          <p:nvPr/>
        </p:nvCxnSpPr>
        <p:spPr>
          <a:xfrm flipV="1">
            <a:off x="5360790" y="2348880"/>
            <a:ext cx="3399506" cy="1440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F5D02DE-3003-4E8F-BD8F-36529FCF73D4}"/>
              </a:ext>
            </a:extLst>
          </p:cNvPr>
          <p:cNvCxnSpPr>
            <a:cxnSpLocks/>
          </p:cNvCxnSpPr>
          <p:nvPr/>
        </p:nvCxnSpPr>
        <p:spPr>
          <a:xfrm>
            <a:off x="7104112" y="3429000"/>
            <a:ext cx="1512168" cy="28362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5DD708A-C72F-40A7-896C-199C15BB49F0}"/>
              </a:ext>
            </a:extLst>
          </p:cNvPr>
          <p:cNvCxnSpPr>
            <a:cxnSpLocks/>
          </p:cNvCxnSpPr>
          <p:nvPr/>
        </p:nvCxnSpPr>
        <p:spPr>
          <a:xfrm>
            <a:off x="6240016" y="4077072"/>
            <a:ext cx="4608512" cy="122413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157B6DF-E6AF-4F1D-8073-CAA4FD9ABCA9}"/>
              </a:ext>
            </a:extLst>
          </p:cNvPr>
          <p:cNvCxnSpPr>
            <a:cxnSpLocks/>
          </p:cNvCxnSpPr>
          <p:nvPr/>
        </p:nvCxnSpPr>
        <p:spPr>
          <a:xfrm>
            <a:off x="7104112" y="2852936"/>
            <a:ext cx="2592288" cy="57606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D1C63CA-1E4F-4924-8839-28176650D6D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9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1106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76244">
        <p:fade/>
      </p:transition>
    </mc:Choice>
    <mc:Fallback xmlns="">
      <p:transition spd="med" advTm="762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CE99C-A890-43F2-B1CA-94394A1DE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50" r="9089" b="1612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7B9D28-5836-4FB0-A9C4-4508E11D9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793" y="110046"/>
            <a:ext cx="7748923" cy="1031274"/>
          </a:xfrm>
        </p:spPr>
        <p:txBody>
          <a:bodyPr anchor="b">
            <a:normAutofit/>
          </a:bodyPr>
          <a:lstStyle/>
          <a:p>
            <a:pPr algn="l"/>
            <a:r>
              <a:rPr lang="fr-CH" sz="5400" b="1" spc="300" dirty="0">
                <a:latin typeface="Cooper Black" panose="0208090404030B020404" pitchFamily="18" charset="0"/>
              </a:rPr>
              <a:t>2. La Naissance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B83B9B-2148-40BF-987A-25C2BAF2B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05" y="1119085"/>
            <a:ext cx="7536063" cy="6342363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fr-CH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Préfiguration : </a:t>
            </a:r>
          </a:p>
          <a:p>
            <a:pPr algn="l"/>
            <a:r>
              <a:rPr lang="fr-CH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Aaron devant l’autel avec le bâton verdoyant :</a:t>
            </a:r>
          </a:p>
          <a:p>
            <a:pPr algn="just"/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 17,1-8 :   Yahvé parla à Moïse et dit : « Parle aux Israélites. Qu'ils te remettent, pour chaque famille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 rameau 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que tous leurs chefs, pour leurs familles, te remettent douze rameaux. Tu écriras le nom de chacun sur son rameau ; et sur le rameau de Lévi tu écriras 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nom d'Aaron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car il y aura un rameau pour le chef des familles de Lévi. Tu les 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déposeras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ensuite dans la 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Tente du Rendez-vous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devant le Témoignage où je me rencontre avec toi. L'homme dont 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rameau bourgeonnera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sera celui que 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choisis 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ainsi je ne laisserai pas monter jusqu'à moi les murmures que les Israélites profèrent contre vous. » Moïse parla aux Israélites, et tous leurs princes lui remirent chacun un rameau, douze rameaux pour l'ensemble de leurs familles patriarcales ; parmi eux était le rameau d'Aaron. Moïse les déposa devant Yahvé dans la Tente du Témoignage. Le lendemain, quand Moïse vint à la Tente du Témoignage, 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rameau d'Aaron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pour 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maison de Lévi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avait 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bourgeonné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des bourgeons avaient éclos, 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fleurs 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s'étaient épanouies et </a:t>
            </a:r>
            <a:r>
              <a:rPr lang="fr-CH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 amandes </a:t>
            </a: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avaient mûri. Moïse reprit tous les rameaux de devant Yahvé et les apporta à tous les Israélites ; ils constatèrent, et chacun reprit son rameau. Yahvé dit alors à Moïse : « Remets le rameau d'Aaron devant le Témoignage où il aura sa lace rituelle, comme un signe pour ces rebelles. Il réduira à néant leurs murmures qui ne monteront plus jusqu'à moi, et eux ne mourront pas. » Moïse fit comme Yahvé le lui avait ordonné. Il fit ainsi.</a:t>
            </a:r>
          </a:p>
          <a:p>
            <a:pPr algn="just"/>
            <a:endParaRPr lang="fr-C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BBABC42-0CD0-4C43-ABB8-37CCC8D56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901" y="-3750"/>
            <a:ext cx="4438099" cy="6857989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2C9959A-9D4A-415A-A2FB-F8342A3A26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9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86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49323">
        <p:fade/>
      </p:transition>
    </mc:Choice>
    <mc:Fallback xmlns="">
      <p:transition spd="med" advTm="493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7B9D28-5836-4FB0-A9C4-4508E11D9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793" y="110046"/>
            <a:ext cx="7748923" cy="1031274"/>
          </a:xfrm>
        </p:spPr>
        <p:txBody>
          <a:bodyPr anchor="b">
            <a:normAutofit/>
          </a:bodyPr>
          <a:lstStyle/>
          <a:p>
            <a:pPr algn="l"/>
            <a:r>
              <a:rPr lang="fr-CH" sz="5400" b="1" spc="300" dirty="0">
                <a:latin typeface="Cooper Black" panose="0208090404030B020404" pitchFamily="18" charset="0"/>
              </a:rPr>
              <a:t>2. La Naissance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B83B9B-2148-40BF-987A-25C2BAF2B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95" y="1251356"/>
            <a:ext cx="7388022" cy="6354108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Préfiguration : </a:t>
            </a:r>
          </a:p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Aaron devant l’autel avec le bâton verdoyant :</a:t>
            </a:r>
          </a:p>
          <a:p>
            <a:pPr algn="just"/>
            <a:r>
              <a:rPr lang="fr-C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rameau sec d’Aaron, famille de Lévi, qui bourgeonne et porte du fruit</a:t>
            </a:r>
          </a:p>
          <a:p>
            <a:pPr algn="l"/>
            <a:r>
              <a:rPr lang="fr-CH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Les amandes du rameau d’Aaron cueilli par Lui</a:t>
            </a:r>
          </a:p>
          <a:p>
            <a:pPr algn="l"/>
            <a:r>
              <a:rPr lang="fr-CH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Aaron le grand prêtre en train d’encenser l’autel et la famille de Lévi derrière lui.</a:t>
            </a:r>
          </a:p>
          <a:p>
            <a:pPr algn="l"/>
            <a:r>
              <a:rPr lang="fr-CH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L’encensoir du moyen-âge</a:t>
            </a:r>
          </a:p>
          <a:p>
            <a:pPr algn="l"/>
            <a:endParaRPr lang="fr-C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H" dirty="0"/>
          </a:p>
          <a:p>
            <a:r>
              <a:rPr lang="fr-CH" sz="2600" dirty="0"/>
              <a:t>Le bâton sec de </a:t>
            </a:r>
            <a:r>
              <a:rPr lang="fr-CH" sz="2600" dirty="0">
                <a:solidFill>
                  <a:srgbClr val="00B050"/>
                </a:solidFill>
              </a:rPr>
              <a:t>Aaron le prêtre</a:t>
            </a:r>
            <a:r>
              <a:rPr lang="fr-CH" sz="2600" dirty="0"/>
              <a:t>, verdoya et fleurit une nuit et produisit </a:t>
            </a:r>
            <a:r>
              <a:rPr lang="fr-CH" sz="2600" b="1" dirty="0">
                <a:solidFill>
                  <a:srgbClr val="FFC000"/>
                </a:solidFill>
              </a:rPr>
              <a:t>des amandes</a:t>
            </a:r>
            <a:r>
              <a:rPr lang="fr-CH" sz="2600" dirty="0"/>
              <a:t>, ce que la nature n’octroie pas normalement. </a:t>
            </a:r>
          </a:p>
          <a:p>
            <a:r>
              <a:rPr lang="fr-CH" sz="2600" dirty="0"/>
              <a:t>C’est une préfiguration de </a:t>
            </a:r>
            <a:r>
              <a:rPr lang="fr-CH" sz="2600" b="1" dirty="0">
                <a:solidFill>
                  <a:srgbClr val="00B0F0"/>
                </a:solidFill>
              </a:rPr>
              <a:t>la Vierge</a:t>
            </a:r>
            <a:r>
              <a:rPr lang="fr-CH" sz="2600" dirty="0"/>
              <a:t>, qui </a:t>
            </a:r>
            <a:r>
              <a:rPr lang="fr-CH" sz="2600" b="1" dirty="0">
                <a:solidFill>
                  <a:srgbClr val="00B050"/>
                </a:solidFill>
              </a:rPr>
              <a:t>sans la semence d’un homme</a:t>
            </a:r>
            <a:r>
              <a:rPr lang="fr-CH" sz="2600" dirty="0"/>
              <a:t> </a:t>
            </a:r>
            <a:r>
              <a:rPr lang="fr-CH" sz="2600" b="1" dirty="0">
                <a:solidFill>
                  <a:srgbClr val="FFC000"/>
                </a:solidFill>
              </a:rPr>
              <a:t>enfanta le fils de Dieu</a:t>
            </a:r>
            <a:r>
              <a:rPr lang="fr-CH" sz="2600" dirty="0"/>
              <a:t>, Jésus-Christ.</a:t>
            </a:r>
          </a:p>
          <a:p>
            <a:endParaRPr lang="fr-CH" dirty="0"/>
          </a:p>
          <a:p>
            <a:r>
              <a:rPr lang="fr-CH" dirty="0"/>
              <a:t> </a:t>
            </a:r>
          </a:p>
          <a:p>
            <a:pPr algn="l"/>
            <a:endParaRPr lang="fr-C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B0EB13B-B935-48E7-9359-37DA0AE0E5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3901" y="-3750"/>
            <a:ext cx="4438099" cy="6857989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21F3B0B-1CD3-4C67-B069-C6FAAB544CF3}"/>
              </a:ext>
            </a:extLst>
          </p:cNvPr>
          <p:cNvCxnSpPr>
            <a:cxnSpLocks/>
          </p:cNvCxnSpPr>
          <p:nvPr/>
        </p:nvCxnSpPr>
        <p:spPr>
          <a:xfrm>
            <a:off x="7608168" y="2204864"/>
            <a:ext cx="108012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157B6DF-E6AF-4F1D-8073-CAA4FD9ABCA9}"/>
              </a:ext>
            </a:extLst>
          </p:cNvPr>
          <p:cNvCxnSpPr>
            <a:cxnSpLocks/>
          </p:cNvCxnSpPr>
          <p:nvPr/>
        </p:nvCxnSpPr>
        <p:spPr>
          <a:xfrm flipV="1">
            <a:off x="6669741" y="2276874"/>
            <a:ext cx="3098667" cy="5760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5DD708A-C72F-40A7-896C-199C15BB49F0}"/>
              </a:ext>
            </a:extLst>
          </p:cNvPr>
          <p:cNvCxnSpPr>
            <a:cxnSpLocks/>
          </p:cNvCxnSpPr>
          <p:nvPr/>
        </p:nvCxnSpPr>
        <p:spPr>
          <a:xfrm>
            <a:off x="6992471" y="4005065"/>
            <a:ext cx="2775937" cy="160157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F5D02DE-3003-4E8F-BD8F-36529FCF73D4}"/>
              </a:ext>
            </a:extLst>
          </p:cNvPr>
          <p:cNvCxnSpPr>
            <a:cxnSpLocks/>
          </p:cNvCxnSpPr>
          <p:nvPr/>
        </p:nvCxnSpPr>
        <p:spPr>
          <a:xfrm>
            <a:off x="7392144" y="3284984"/>
            <a:ext cx="3384376" cy="64606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39A651-2AAE-438F-9921-DCC3427E60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9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1762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48087">
        <p:fade/>
      </p:transition>
    </mc:Choice>
    <mc:Fallback xmlns="">
      <p:transition spd="med" advTm="48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CE99C-A890-43F2-B1CA-94394A1DE3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50" r="9089" b="1612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7B9D28-5836-4FB0-A9C4-4508E11D9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793" y="110046"/>
            <a:ext cx="7748923" cy="1031274"/>
          </a:xfrm>
        </p:spPr>
        <p:txBody>
          <a:bodyPr anchor="b">
            <a:normAutofit/>
          </a:bodyPr>
          <a:lstStyle/>
          <a:p>
            <a:pPr algn="l"/>
            <a:r>
              <a:rPr lang="fr-CH" sz="5400" b="1" spc="300" dirty="0">
                <a:latin typeface="Cooper Black" panose="0208090404030B020404" pitchFamily="18" charset="0"/>
              </a:rPr>
              <a:t>2. La Naissance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B83B9B-2148-40BF-987A-25C2BAF2B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948" y="1161571"/>
            <a:ext cx="7484460" cy="5805264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fr-C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Accomplissement : </a:t>
            </a:r>
          </a:p>
          <a:p>
            <a:pPr algn="l"/>
            <a:r>
              <a:rPr lang="fr-CH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naissance de Jésus  à Bethleem : Lc 2,1 ss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venait se faire recenser avec Marie, qui lui avait été accordée en mariage et qui était enceinte.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Or, pendant qu’ils étaient là, le temps où elle devait enfanter fut accompli.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elle mit au monde son fils premier-né ; 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elle l’emmaillota et le coucha dans une mangeoire, car il n’y avait pas de place pour eux dans la salle commune.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Dans la même région, il y avait des bergers qui vivaient dehors et passaient la nuit dans les champs pour garder leurs troupeaux.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fr-CH" sz="3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L’ange du Seigneur se présenta devant eux, et la gloire du Seigneur les enveloppa de sa lumière. Ils furent saisis d’une grande crainte.</a:t>
            </a:r>
          </a:p>
          <a:p>
            <a:pPr algn="just"/>
            <a:endParaRPr lang="fr-C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DCE041-1F92-4137-B82E-9D5A85B93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9282" y="-1"/>
            <a:ext cx="4323712" cy="685798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F03075B-7820-4CC3-816F-B27AC10047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9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65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28863">
        <p:fade/>
      </p:transition>
    </mc:Choice>
    <mc:Fallback xmlns="">
      <p:transition spd="med" advTm="28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7B9D28-5836-4FB0-A9C4-4508E11D9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793" y="110046"/>
            <a:ext cx="7748923" cy="1031274"/>
          </a:xfrm>
        </p:spPr>
        <p:txBody>
          <a:bodyPr anchor="b">
            <a:normAutofit/>
          </a:bodyPr>
          <a:lstStyle/>
          <a:p>
            <a:pPr algn="l"/>
            <a:r>
              <a:rPr lang="fr-CH" sz="5400" b="1" spc="300" dirty="0">
                <a:latin typeface="Cooper Black" panose="0208090404030B020404" pitchFamily="18" charset="0"/>
              </a:rPr>
              <a:t>2. La Naissance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B83B9B-2148-40BF-987A-25C2BAF2B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695" y="1251355"/>
            <a:ext cx="7388022" cy="5710509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fr-CH" sz="1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Accomplissement : la naissance</a:t>
            </a:r>
            <a:endParaRPr lang="fr-CH" sz="1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fr-CH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anges qui annoncent aux bergers la </a:t>
            </a:r>
            <a:br>
              <a:rPr lang="fr-CH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H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naissance de Jésus.</a:t>
            </a:r>
          </a:p>
          <a:p>
            <a:pPr algn="l"/>
            <a:r>
              <a:rPr lang="fr-CH" sz="8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L’étable avec l’âne et le bœuf qui mangent le foin de la mangeoire</a:t>
            </a:r>
          </a:p>
          <a:p>
            <a:pPr algn="l"/>
            <a:r>
              <a:rPr lang="fr-CH" sz="9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 en prière et en  action de grâce à genoux devant Jésus </a:t>
            </a:r>
          </a:p>
          <a:p>
            <a:pPr algn="l"/>
            <a:r>
              <a:rPr lang="fr-CH" sz="9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fr-CH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Jésus tout nu pour montrer son humanité, </a:t>
            </a:r>
          </a:p>
          <a:p>
            <a:pPr algn="l"/>
            <a:r>
              <a:rPr lang="fr-CH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avec une auréole(Vrai homme  - vrai Dieu)</a:t>
            </a:r>
          </a:p>
          <a:p>
            <a:pPr algn="l"/>
            <a:r>
              <a:rPr lang="fr-CH" sz="96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Joseph en train de préparer la nourriture sur un feu</a:t>
            </a:r>
          </a:p>
          <a:p>
            <a:pPr algn="l"/>
            <a:endParaRPr lang="fr-CH" sz="4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20000"/>
              </a:lnSpc>
            </a:pPr>
            <a:r>
              <a:rPr lang="fr-CH" sz="1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Marie</a:t>
            </a:r>
            <a:r>
              <a:rPr lang="fr-CH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nouvelle Ève, </a:t>
            </a:r>
            <a:r>
              <a:rPr lang="fr-CH" sz="1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FEMME</a:t>
            </a:r>
            <a:r>
              <a:rPr lang="fr-CH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donne naissance au nouvel Adam, </a:t>
            </a:r>
            <a:r>
              <a:rPr lang="fr-CH" sz="11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l’HOMME</a:t>
            </a:r>
            <a:r>
              <a:rPr lang="fr-CH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Elle est </a:t>
            </a:r>
            <a:r>
              <a:rPr lang="fr-CH" sz="1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Mère de DIEU </a:t>
            </a:r>
            <a:r>
              <a:rPr lang="fr-CH" sz="1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notre sauveur</a:t>
            </a:r>
            <a:r>
              <a:rPr lang="fr-CH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CH" sz="3200" dirty="0"/>
          </a:p>
          <a:p>
            <a:r>
              <a:rPr lang="fr-CH" dirty="0"/>
              <a:t> </a:t>
            </a:r>
          </a:p>
          <a:p>
            <a:pPr algn="l"/>
            <a:endParaRPr lang="fr-CH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DE98D9-7995-41E3-A33A-C67478E94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7928" y="-948"/>
            <a:ext cx="4323718" cy="68579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85DD708A-C72F-40A7-896C-199C15BB49F0}"/>
              </a:ext>
            </a:extLst>
          </p:cNvPr>
          <p:cNvCxnSpPr>
            <a:cxnSpLocks/>
          </p:cNvCxnSpPr>
          <p:nvPr/>
        </p:nvCxnSpPr>
        <p:spPr>
          <a:xfrm>
            <a:off x="7282927" y="2847533"/>
            <a:ext cx="2975345" cy="24864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F5D02DE-3003-4E8F-BD8F-36529FCF73D4}"/>
              </a:ext>
            </a:extLst>
          </p:cNvPr>
          <p:cNvCxnSpPr>
            <a:cxnSpLocks/>
          </p:cNvCxnSpPr>
          <p:nvPr/>
        </p:nvCxnSpPr>
        <p:spPr>
          <a:xfrm flipV="1">
            <a:off x="7595409" y="1418544"/>
            <a:ext cx="1847492" cy="36093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21F3B0B-1CD3-4C67-B069-C6FAAB544CF3}"/>
              </a:ext>
            </a:extLst>
          </p:cNvPr>
          <p:cNvCxnSpPr>
            <a:cxnSpLocks/>
          </p:cNvCxnSpPr>
          <p:nvPr/>
        </p:nvCxnSpPr>
        <p:spPr>
          <a:xfrm>
            <a:off x="7491717" y="3459366"/>
            <a:ext cx="1523191" cy="21192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3157B6DF-E6AF-4F1D-8073-CAA4FD9ABCA9}"/>
              </a:ext>
            </a:extLst>
          </p:cNvPr>
          <p:cNvCxnSpPr>
            <a:cxnSpLocks/>
          </p:cNvCxnSpPr>
          <p:nvPr/>
        </p:nvCxnSpPr>
        <p:spPr>
          <a:xfrm>
            <a:off x="7282927" y="2420888"/>
            <a:ext cx="1333353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5D7F1FD9-DF89-4461-81EC-648E0E856AF9}"/>
              </a:ext>
            </a:extLst>
          </p:cNvPr>
          <p:cNvCxnSpPr>
            <a:cxnSpLocks/>
          </p:cNvCxnSpPr>
          <p:nvPr/>
        </p:nvCxnSpPr>
        <p:spPr>
          <a:xfrm>
            <a:off x="6766560" y="4321349"/>
            <a:ext cx="1345664" cy="71075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FB77C6B-F78D-4E31-BA92-4069802D8A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9538" y="6205538"/>
            <a:ext cx="436562" cy="4365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568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 advTm="40687">
        <p:fade/>
      </p:transition>
    </mc:Choice>
    <mc:Fallback xmlns="">
      <p:transition spd="med" advTm="406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47B9D28-5836-4FB0-A9C4-4508E11D9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1793" y="110046"/>
            <a:ext cx="7748923" cy="1031274"/>
          </a:xfrm>
        </p:spPr>
        <p:txBody>
          <a:bodyPr anchor="b">
            <a:normAutofit/>
          </a:bodyPr>
          <a:lstStyle/>
          <a:p>
            <a:pPr algn="l"/>
            <a:r>
              <a:rPr lang="fr-CH" sz="5400" b="1" spc="300" dirty="0">
                <a:latin typeface="Cooper Black" panose="0208090404030B020404" pitchFamily="18" charset="0"/>
              </a:rPr>
              <a:t>1. Annonciation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B83B9B-2148-40BF-987A-25C2BAF2BB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1480" y="476672"/>
            <a:ext cx="2429176" cy="4941168"/>
          </a:xfrm>
        </p:spPr>
        <p:txBody>
          <a:bodyPr>
            <a:normAutofit/>
          </a:bodyPr>
          <a:lstStyle/>
          <a:p>
            <a:pPr algn="l"/>
            <a:r>
              <a:rPr lang="fr-CH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Annonces par les prophètes :</a:t>
            </a:r>
          </a:p>
          <a:p>
            <a:pPr algn="l"/>
            <a:endParaRPr lang="fr-C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Isaïe :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9,6</a:t>
            </a:r>
          </a:p>
          <a:p>
            <a:pPr algn="l"/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Michée :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 5,1</a:t>
            </a:r>
          </a:p>
          <a:p>
            <a:pPr algn="l"/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Daniel :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Dn 2,34</a:t>
            </a:r>
          </a:p>
          <a:p>
            <a:pPr algn="l"/>
            <a:endParaRPr lang="es-E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Habacuc : </a:t>
            </a:r>
            <a:r>
              <a:rPr lang="es-E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 3,2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2B5B3A0-9384-4A26-81F0-19AA5DE8A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8738569" cy="68579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1E6D6AE-77A7-48A2-9538-842740D93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9538" y="6205538"/>
            <a:ext cx="436562" cy="43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14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664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5.1|9.3|1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9|3.4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9|7.4|4.2|8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1236</Words>
  <Application>Microsoft Office PowerPoint</Application>
  <PresentationFormat>Grand écran</PresentationFormat>
  <Paragraphs>81</Paragraphs>
  <Slides>10</Slides>
  <Notes>0</Notes>
  <HiddenSlides>0</HiddenSlides>
  <MMClips>9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Cooper Black</vt:lpstr>
      <vt:lpstr>Thème Office</vt:lpstr>
      <vt:lpstr>1_Thème Office</vt:lpstr>
      <vt:lpstr>Présentation PowerPoint</vt:lpstr>
      <vt:lpstr>2. La Naissance</vt:lpstr>
      <vt:lpstr>2. La Naissance</vt:lpstr>
      <vt:lpstr>2. La Naissance</vt:lpstr>
      <vt:lpstr>2. La Naissance</vt:lpstr>
      <vt:lpstr>2. La Naissance</vt:lpstr>
      <vt:lpstr>2. La Naissance</vt:lpstr>
      <vt:lpstr>2. La Naissance</vt:lpstr>
      <vt:lpstr>1. Annonciation</vt:lpstr>
      <vt:lpstr>2. La Naissance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Schubiger Bernard</dc:creator>
  <cp:lastModifiedBy>Schubiger Bernard</cp:lastModifiedBy>
  <cp:revision>1</cp:revision>
  <dcterms:created xsi:type="dcterms:W3CDTF">2024-11-20T16:25:13Z</dcterms:created>
  <dcterms:modified xsi:type="dcterms:W3CDTF">2024-11-20T16:25:35Z</dcterms:modified>
</cp:coreProperties>
</file>