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0" r:id="rId4"/>
    <p:sldId id="280" r:id="rId5"/>
    <p:sldId id="281" r:id="rId6"/>
    <p:sldId id="288" r:id="rId7"/>
    <p:sldId id="282" r:id="rId8"/>
    <p:sldId id="289" r:id="rId9"/>
    <p:sldId id="284" r:id="rId10"/>
    <p:sldId id="285" r:id="rId11"/>
    <p:sldId id="286" r:id="rId12"/>
    <p:sldId id="28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F2DC3-595F-B191-F6A1-58071153A8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8D95FF4B-E953-FCDD-00BA-3648333C5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1413B20B-305A-9181-19A4-FB941F27BA21}"/>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36B9B268-4757-2C4B-B507-B2C74BD77215}"/>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42E78C32-EF70-EC81-5B7F-7CDBEE6F6DAB}"/>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31500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CEE6B-FE1C-72E4-66E5-D248FBF87D9D}"/>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E13BC95-1C1C-518E-9012-B9687950F15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24FB7A12-B8B2-BDA4-3117-C1D5188B48B5}"/>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F2B4C924-DAB1-D9D8-D689-DDE8C753F792}"/>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4C5A5D2E-40BF-F424-4FAE-A491A8474F91}"/>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88552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93D526A-93B1-6FE2-D9E7-4EAE8602A37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48FDF756-3DE9-57F7-D4AF-33913AE3746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B9BA2BD-A3A5-5FF7-258E-72A24E895A42}"/>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FE0C9163-0E82-1C83-8C37-E197EC3CBDE1}"/>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9F87713-7B34-A713-9933-5235736EE389}"/>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95282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F1A0F-1628-4472-8664-EDB012F1071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C92671E4-6776-4DE9-B09F-DC623F9CF9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D925D9B1-DD94-4B4A-A9BA-CE4CB8280704}"/>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A730FAD2-2736-43C2-BE13-C30F251746F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72E02B9-7FF6-4115-A241-FC50367B84E5}"/>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98755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67E8E-EBE9-4762-A516-582752576409}"/>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975E603-8AD1-443C-B3DE-5E507AFA8EE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EA674591-A41A-45E4-8BEA-1BFB3ED90D68}"/>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4E2E306E-DF32-4B15-99F8-5F1067955FA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4633A91B-844A-44C8-8EB6-A3EB32545E02}"/>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42312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BB7C9-75B1-4FAC-8C3D-D4E99CD6EDC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D4C60AD5-839A-4B21-B98A-C62DAA853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87FE618-0709-459A-9B5B-EE08A2F03290}"/>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FD65CA6D-26D7-48BE-BB43-9A45BD64D26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18A1B76-5E3D-43DE-BA25-E0D9FE1A06E4}"/>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584154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BE85D-C24F-4306-8069-B7378BB1D8D0}"/>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4AA2CC3B-1167-4C83-AFEA-122D3FAAB93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627CDBF-1F3F-4C67-B577-0A2D070B425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63C1CFC-68C4-4C07-B15F-267A84CC6DA6}"/>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17A3BA03-ECBF-4DB5-8689-FAC64F1A151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4CEF383-EE10-454C-B12D-8428619FEBF4}"/>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96409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E337E-BFBE-4356-929A-A17D6C60FED5}"/>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52A9A5EC-5CFE-40AA-B0DE-6C61DD9ED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179BA89-E343-4805-B44A-EEF0BA73D20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F4CBB433-144F-4296-93FA-0A550F464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BCCAE4F-1414-4A1C-AB21-9644A941EB7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BF0C6B11-B14B-4C0C-BC67-F881272FFAB2}"/>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8" name="Espace réservé du pied de page 7">
            <a:extLst>
              <a:ext uri="{FF2B5EF4-FFF2-40B4-BE49-F238E27FC236}">
                <a16:creationId xmlns:a16="http://schemas.microsoft.com/office/drawing/2014/main" id="{A4557731-4EA1-4D19-AAE6-9FD5D9F11EC2}"/>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32A06664-CCA5-4A86-B664-E26C04774A6E}"/>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684704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9722F-E4A7-4B78-9B43-3B89F879263D}"/>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9AE39A1B-10D7-4F5F-A199-51DA5D7C8F22}"/>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4" name="Espace réservé du pied de page 3">
            <a:extLst>
              <a:ext uri="{FF2B5EF4-FFF2-40B4-BE49-F238E27FC236}">
                <a16:creationId xmlns:a16="http://schemas.microsoft.com/office/drawing/2014/main" id="{780E0FA0-7750-4857-B786-FF49F9BDD9E1}"/>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F8A01DC-44BC-4106-887C-90766566ED1A}"/>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44052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E50E1E-70D6-4347-8256-83EDB8E60DCD}"/>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3" name="Espace réservé du pied de page 2">
            <a:extLst>
              <a:ext uri="{FF2B5EF4-FFF2-40B4-BE49-F238E27FC236}">
                <a16:creationId xmlns:a16="http://schemas.microsoft.com/office/drawing/2014/main" id="{07DD5C2C-3B1F-495C-91AB-742A440986B3}"/>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E8F8DB51-D106-4FD3-828E-62FBF079F04E}"/>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799726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A6CFB-8674-4C8B-B438-A3614F517C4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569C7808-13AC-48F5-9D84-FAB017FD69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E1C903A-52BB-42E3-969C-793418AB0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F6E145-3035-4AB8-AA68-2372927545AD}"/>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5FF5E93D-5351-4F50-80B4-B90C98758CA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3D2E5BFB-8542-454D-A187-4E2F96B85158}"/>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70047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24ABE-588B-EF45-49AB-7BD593A70716}"/>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CDF5F6F-F2D8-8055-657D-BC407309AB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C5286E7-39CD-21E3-E165-541AB65549DD}"/>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A164607A-319E-7173-3CE4-70B9876E7714}"/>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EA861E68-5DA8-3F16-1328-03B72F5559E4}"/>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98124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C91635-E04B-45D1-94BD-9BA38D357F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091CE4B6-A3CB-4165-B070-2773249D2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Espace réservé du texte 3">
            <a:extLst>
              <a:ext uri="{FF2B5EF4-FFF2-40B4-BE49-F238E27FC236}">
                <a16:creationId xmlns:a16="http://schemas.microsoft.com/office/drawing/2014/main" id="{F95DCD67-07BE-4EAA-9BEF-558E4A556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D6FD61-1887-454C-8545-18E3C5AAC58B}"/>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D3EFEAC9-9E93-4B3F-A8B7-F1B8C4AAFF9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052D12A6-A54A-4E83-A90C-D1195A18DB26}"/>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434060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66164F-EA2B-4BF8-81EE-139712809824}"/>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5F2D4C77-2895-4EC2-AA01-FFD4D417EA4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9CE3DF3-E585-4F7F-810F-36E8E6C5EE11}"/>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1D515FAD-40F2-4DA8-954F-DAA4884EBF1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F7A99C2-0E33-4DBF-8AA3-EA010E6AE501}"/>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565723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C06E34D-27C7-44C9-9E97-415CAF4FD38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97FF210-DB28-4FC6-846B-92A8FC72FA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20158D13-6652-4B45-A9F3-7A1F0E725BA6}"/>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DBFDC0AE-8951-4C83-A15D-E004F8D77E0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5100563-AA04-4EAC-B9FE-6EB4E6254043}"/>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70138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54D8B2-39A8-D255-CDA7-DB11141EE0D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4122DA2C-38E8-3C98-D862-E0E015008A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7E76B4-34E5-2D21-5E6D-DD80E235BA9B}"/>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AFAE414A-A542-EFA8-EC07-C1D4E9AE69CC}"/>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23F86F15-B67F-1A6A-848E-439D28FC7BA5}"/>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290758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93BE7-9281-A776-7613-8C1CE4CA0CA1}"/>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2FB69C2-C776-08B8-4B06-5044AE400B0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05734EC4-884D-8AC4-2045-866DEAC4F55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14F7FB52-49D9-62D4-2345-175283F7E213}"/>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ECCB54D7-9D5B-4DBB-86C0-0E7FD3EC21D6}"/>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BFBFA11C-4EE9-4D57-49E5-C5D1A92096DA}"/>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86917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DC966-6EA6-5B00-3600-0EAAB02D4F96}"/>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2CB5FA9B-7626-DE62-D365-CBE8FEDC6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63392B3-EF89-CC2D-510F-A322E56368F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8DAEBBE7-94DE-774E-55DC-D22C076DC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CB4DB12-7515-DB41-2225-3FC22C92F4A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9EE09B8E-8CA3-DC3B-3E76-7CA49CDA607F}"/>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8" name="Espace réservé du pied de page 7">
            <a:extLst>
              <a:ext uri="{FF2B5EF4-FFF2-40B4-BE49-F238E27FC236}">
                <a16:creationId xmlns:a16="http://schemas.microsoft.com/office/drawing/2014/main" id="{56C4A523-6408-5A21-B47A-2730CC90F6EB}"/>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3B3438F5-7B7E-0CA6-136B-700220EFA7A7}"/>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219532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8545E7-F6EB-179B-5AB4-C206D2E5EEC6}"/>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24DE87F-9330-A8CE-67FD-5197A3EA05A1}"/>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4" name="Espace réservé du pied de page 3">
            <a:extLst>
              <a:ext uri="{FF2B5EF4-FFF2-40B4-BE49-F238E27FC236}">
                <a16:creationId xmlns:a16="http://schemas.microsoft.com/office/drawing/2014/main" id="{06FCE2F4-8519-25D0-703D-A4B458FF00E1}"/>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2065A679-04CD-5B99-FDB1-2132D55CE0B4}"/>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54600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E95208-18CE-683A-D7F9-71C18B8E3D32}"/>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3" name="Espace réservé du pied de page 2">
            <a:extLst>
              <a:ext uri="{FF2B5EF4-FFF2-40B4-BE49-F238E27FC236}">
                <a16:creationId xmlns:a16="http://schemas.microsoft.com/office/drawing/2014/main" id="{58B6B4EB-29A2-52A0-A700-2D23841BD673}"/>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38CDF248-8ACE-2574-0C60-8CED4EE9DF2E}"/>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295360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14441-BBC4-D128-B8CC-21B6D1A5C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1351796E-ABA8-6CCB-3545-E35E144A1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41FBA04-4B3B-2F6F-EDCF-FEFB8DD2A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7C94B9-D289-2B16-0355-A347465DC10B}"/>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6BCAACA5-E848-E2E7-0BF0-374FEA129C04}"/>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6DC6D95-35D5-4712-383F-8EE8D40B7685}"/>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113047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28EA-4382-3BA6-A400-E5609A88282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B4225E75-A73C-F2C0-7D12-A338487AC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0CFC9BE0-52D8-115A-0C5A-DA93988E4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E1B9137-DEC4-8F52-5800-7ED597729EFD}"/>
              </a:ext>
            </a:extLst>
          </p:cNvPr>
          <p:cNvSpPr>
            <a:spLocks noGrp="1"/>
          </p:cNvSpPr>
          <p:nvPr>
            <p:ph type="dt" sz="half" idx="10"/>
          </p:nvPr>
        </p:nvSpPr>
        <p:spPr/>
        <p:txBody>
          <a:bodyPr/>
          <a:lstStyle/>
          <a:p>
            <a:fld id="{1CF156FA-60F9-428A-93BE-71BFEDDA4996}"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699061C8-E431-EF4F-91E7-B31347E0484F}"/>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7E02B7E4-CE81-B162-91D2-7882E3919E9B}"/>
              </a:ext>
            </a:extLst>
          </p:cNvPr>
          <p:cNvSpPr>
            <a:spLocks noGrp="1"/>
          </p:cNvSpPr>
          <p:nvPr>
            <p:ph type="sldNum" sz="quarter" idx="12"/>
          </p:nvPr>
        </p:nvSpPr>
        <p:spPr/>
        <p:txBody>
          <a:bodyPr/>
          <a:lstStyle/>
          <a:p>
            <a:fld id="{B9AA6210-37EA-48E6-9D12-A0CDA6D473C8}" type="slidenum">
              <a:rPr lang="fr-CH" smtClean="0"/>
              <a:t>‹N°›</a:t>
            </a:fld>
            <a:endParaRPr lang="fr-CH"/>
          </a:p>
        </p:txBody>
      </p:sp>
    </p:spTree>
    <p:extLst>
      <p:ext uri="{BB962C8B-B14F-4D97-AF65-F5344CB8AC3E}">
        <p14:creationId xmlns:p14="http://schemas.microsoft.com/office/powerpoint/2010/main" val="361944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40C3289-DA63-261A-732A-3A1ACBF92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3D928255-2FE1-D15F-D8A9-9EB66459C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85335043-8019-3FCB-795E-CF762554D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F156FA-60F9-428A-93BE-71BFEDDA4996}"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1381BFDD-3164-C635-D671-8B507527B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2EA43099-DC1F-08D4-DB23-0648C7A51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AA6210-37EA-48E6-9D12-A0CDA6D473C8}" type="slidenum">
              <a:rPr lang="fr-CH" smtClean="0"/>
              <a:t>‹N°›</a:t>
            </a:fld>
            <a:endParaRPr lang="fr-CH"/>
          </a:p>
        </p:txBody>
      </p:sp>
    </p:spTree>
    <p:extLst>
      <p:ext uri="{BB962C8B-B14F-4D97-AF65-F5344CB8AC3E}">
        <p14:creationId xmlns:p14="http://schemas.microsoft.com/office/powerpoint/2010/main" val="4035556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0B497DF-E19C-408F-8E37-F4861C6C4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A146B0A1-B845-4DDC-81DF-1C478E877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2FD5E64-9FC1-4AC3-9409-035AD7AFE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485B518F-A1FD-4A20-9A39-BDB0434BC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02CAB1DD-2E2E-44B0-AED5-DE2C5C3F7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dirty="0"/>
          </a:p>
        </p:txBody>
      </p:sp>
    </p:spTree>
    <p:extLst>
      <p:ext uri="{BB962C8B-B14F-4D97-AF65-F5344CB8AC3E}">
        <p14:creationId xmlns:p14="http://schemas.microsoft.com/office/powerpoint/2010/main" val="204610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F24B-B0C2-C04C-1D88-E33BC55805F8}"/>
              </a:ext>
            </a:extLst>
          </p:cNvPr>
          <p:cNvSpPr>
            <a:spLocks noGrp="1"/>
          </p:cNvSpPr>
          <p:nvPr>
            <p:ph type="ctrTitle"/>
          </p:nvPr>
        </p:nvSpPr>
        <p:spPr/>
        <p:txBody>
          <a:bodyPr/>
          <a:lstStyle/>
          <a:p>
            <a:endParaRPr lang="fr-CH"/>
          </a:p>
        </p:txBody>
      </p:sp>
      <p:sp>
        <p:nvSpPr>
          <p:cNvPr id="3" name="Sous-titre 2">
            <a:extLst>
              <a:ext uri="{FF2B5EF4-FFF2-40B4-BE49-F238E27FC236}">
                <a16:creationId xmlns:a16="http://schemas.microsoft.com/office/drawing/2014/main" id="{77C371B2-9C35-2494-44DD-DEE3122B32AB}"/>
              </a:ext>
            </a:extLst>
          </p:cNvPr>
          <p:cNvSpPr>
            <a:spLocks noGrp="1"/>
          </p:cNvSpPr>
          <p:nvPr>
            <p:ph type="subTitle" idx="1"/>
          </p:nvPr>
        </p:nvSpPr>
        <p:spPr/>
        <p:txBody>
          <a:bodyPr/>
          <a:lstStyle/>
          <a:p>
            <a:endParaRPr lang="fr-CH"/>
          </a:p>
        </p:txBody>
      </p:sp>
    </p:spTree>
    <p:extLst>
      <p:ext uri="{BB962C8B-B14F-4D97-AF65-F5344CB8AC3E}">
        <p14:creationId xmlns:p14="http://schemas.microsoft.com/office/powerpoint/2010/main" val="408661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1. Annonciation</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9571480" y="476672"/>
            <a:ext cx="2429176" cy="4941168"/>
          </a:xfrm>
        </p:spPr>
        <p:txBody>
          <a:bodyPr>
            <a:normAutofit/>
          </a:bodyPr>
          <a:lstStyle/>
          <a:p>
            <a:pPr algn="l"/>
            <a:r>
              <a:rPr lang="fr-CH" b="1" dirty="0">
                <a:effectLst>
                  <a:outerShdw blurRad="38100" dist="38100" dir="2700000" algn="tl">
                    <a:srgbClr val="000000">
                      <a:alpha val="43137"/>
                    </a:srgbClr>
                  </a:outerShdw>
                </a:effectLst>
              </a:rPr>
              <a:t>Annonces par les prophètes :</a:t>
            </a:r>
          </a:p>
          <a:p>
            <a:pPr algn="l"/>
            <a:endParaRPr lang="fr-CH" b="1" dirty="0">
              <a:effectLst>
                <a:outerShdw blurRad="38100" dist="38100" dir="2700000" algn="tl">
                  <a:srgbClr val="000000">
                    <a:alpha val="43137"/>
                  </a:srgbClr>
                </a:outerShdw>
              </a:effectLst>
            </a:endParaRPr>
          </a:p>
          <a:p>
            <a:pPr algn="l"/>
            <a:r>
              <a:rPr lang="es-ES" b="1" dirty="0">
                <a:effectLst>
                  <a:outerShdw blurRad="38100" dist="38100" dir="2700000" algn="tl">
                    <a:srgbClr val="000000">
                      <a:alpha val="43137"/>
                    </a:srgbClr>
                  </a:outerShdw>
                </a:effectLst>
              </a:rPr>
              <a:t>Isaïe : </a:t>
            </a:r>
            <a:r>
              <a:rPr lang="es-ES" dirty="0">
                <a:effectLst>
                  <a:outerShdw blurRad="38100" dist="38100" dir="2700000" algn="tl">
                    <a:srgbClr val="000000">
                      <a:alpha val="43137"/>
                    </a:srgbClr>
                  </a:outerShdw>
                </a:effectLst>
              </a:rPr>
              <a:t>Es</a:t>
            </a:r>
          </a:p>
          <a:p>
            <a:pPr algn="l"/>
            <a:endParaRPr lang="es-ES" dirty="0">
              <a:effectLst>
                <a:outerShdw blurRad="38100" dist="38100" dir="2700000" algn="tl">
                  <a:srgbClr val="000000">
                    <a:alpha val="43137"/>
                  </a:srgbClr>
                </a:outerShdw>
              </a:effectLst>
            </a:endParaRPr>
          </a:p>
          <a:p>
            <a:pPr algn="l"/>
            <a:r>
              <a:rPr lang="es-ES" b="1"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Mi 5,1</a:t>
            </a:r>
          </a:p>
          <a:p>
            <a:pPr algn="l"/>
            <a:endParaRPr lang="es-ES" b="1" dirty="0">
              <a:effectLst>
                <a:outerShdw blurRad="38100" dist="38100" dir="2700000" algn="tl">
                  <a:srgbClr val="000000">
                    <a:alpha val="43137"/>
                  </a:srgbClr>
                </a:outerShdw>
              </a:effectLst>
            </a:endParaRPr>
          </a:p>
          <a:p>
            <a:pPr algn="l"/>
            <a:r>
              <a:rPr lang="es-ES" b="1" dirty="0">
                <a:effectLst>
                  <a:outerShdw blurRad="38100" dist="38100" dir="2700000" algn="tl">
                    <a:srgbClr val="000000">
                      <a:alpha val="43137"/>
                    </a:srgbClr>
                  </a:outerShdw>
                </a:effectLst>
              </a:rPr>
              <a:t>Jérémie : </a:t>
            </a:r>
            <a:r>
              <a:rPr lang="es-ES" dirty="0">
                <a:effectLst>
                  <a:outerShdw blurRad="38100" dist="38100" dir="2700000" algn="tl">
                    <a:srgbClr val="000000">
                      <a:alpha val="43137"/>
                    </a:srgbClr>
                  </a:outerShdw>
                </a:effectLst>
              </a:rPr>
              <a:t>Jr</a:t>
            </a:r>
          </a:p>
          <a:p>
            <a:pPr algn="l"/>
            <a:endParaRPr lang="es-ES" b="1" dirty="0">
              <a:effectLst>
                <a:outerShdw blurRad="38100" dist="38100" dir="2700000" algn="tl">
                  <a:srgbClr val="000000">
                    <a:alpha val="43137"/>
                  </a:srgbClr>
                </a:outerShdw>
              </a:effectLst>
            </a:endParaRPr>
          </a:p>
          <a:p>
            <a:pPr algn="l"/>
            <a:r>
              <a:rPr lang="es-ES" b="1"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Ha 3,2</a:t>
            </a:r>
          </a:p>
        </p:txBody>
      </p:sp>
      <p:pic>
        <p:nvPicPr>
          <p:cNvPr id="4" name="Image 3">
            <a:extLst>
              <a:ext uri="{FF2B5EF4-FFF2-40B4-BE49-F238E27FC236}">
                <a16:creationId xmlns:a16="http://schemas.microsoft.com/office/drawing/2014/main" id="{6A053C3B-5906-4950-9D47-C3A1C2FC2986}"/>
              </a:ext>
            </a:extLst>
          </p:cNvPr>
          <p:cNvPicPr>
            <a:picLocks noChangeAspect="1"/>
          </p:cNvPicPr>
          <p:nvPr/>
        </p:nvPicPr>
        <p:blipFill>
          <a:blip r:embed="rId4"/>
          <a:stretch>
            <a:fillRect/>
          </a:stretch>
        </p:blipFill>
        <p:spPr>
          <a:xfrm>
            <a:off x="0" y="0"/>
            <a:ext cx="8960304" cy="6858000"/>
          </a:xfrm>
          <a:prstGeom prst="rect">
            <a:avLst/>
          </a:prstGeom>
        </p:spPr>
      </p:pic>
      <p:pic>
        <p:nvPicPr>
          <p:cNvPr id="5" name="Audio 4">
            <a:hlinkClick r:id="" action="ppaction://media"/>
            <a:extLst>
              <a:ext uri="{FF2B5EF4-FFF2-40B4-BE49-F238E27FC236}">
                <a16:creationId xmlns:a16="http://schemas.microsoft.com/office/drawing/2014/main" id="{0FDB0A20-DDCF-4635-A265-8064BB004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145966783"/>
      </p:ext>
    </p:extLst>
  </p:cSld>
  <p:clrMapOvr>
    <a:overrideClrMapping bg1="dk1" tx1="lt1" bg2="dk2" tx2="lt2" accent1="accent1" accent2="accent2" accent3="accent3" accent4="accent4" accent5="accent5" accent6="accent6" hlink="hlink" folHlink="folHlink"/>
  </p:clrMapOvr>
  <p:transition spd="slow" advTm="128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2508590" y="-217911"/>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6045466" y="813363"/>
            <a:ext cx="3335301" cy="6044636"/>
          </a:xfrm>
        </p:spPr>
        <p:txBody>
          <a:bodyPr>
            <a:normAutofit/>
          </a:bodyPr>
          <a:lstStyle/>
          <a:p>
            <a:pPr algn="l"/>
            <a:r>
              <a:rPr lang="es-ES" b="1" dirty="0">
                <a:effectLst>
                  <a:outerShdw blurRad="38100" dist="38100" dir="2700000" algn="tl">
                    <a:srgbClr val="000000">
                      <a:alpha val="43137"/>
                    </a:srgbClr>
                  </a:outerShdw>
                </a:effectLst>
              </a:rPr>
              <a:t>Jérémie : </a:t>
            </a:r>
            <a:r>
              <a:rPr lang="es-ES" dirty="0">
                <a:effectLst>
                  <a:outerShdw blurRad="38100" dist="38100" dir="2700000" algn="tl">
                    <a:srgbClr val="000000">
                      <a:alpha val="43137"/>
                    </a:srgbClr>
                  </a:outerShdw>
                </a:effectLst>
              </a:rPr>
              <a:t>Jr ?</a:t>
            </a:r>
          </a:p>
          <a:p>
            <a:pPr algn="l"/>
            <a:endParaRPr lang="fr-CH" dirty="0">
              <a:effectLst>
                <a:outerShdw blurRad="38100" dist="38100" dir="2700000" algn="tl">
                  <a:srgbClr val="000000">
                    <a:alpha val="43137"/>
                  </a:srgbClr>
                </a:outerShdw>
              </a:effectLst>
            </a:endParaRPr>
          </a:p>
          <a:p>
            <a:pPr algn="l"/>
            <a:endParaRPr lang="fr-CH" dirty="0">
              <a:effectLst>
                <a:outerShdw blurRad="38100" dist="38100" dir="2700000" algn="tl">
                  <a:srgbClr val="000000">
                    <a:alpha val="43137"/>
                  </a:srgbClr>
                </a:outerShdw>
              </a:effectLst>
            </a:endParaRPr>
          </a:p>
          <a:p>
            <a:pPr algn="l"/>
            <a:endParaRPr lang="es-ES" dirty="0">
              <a:effectLst>
                <a:outerShdw blurRad="38100" dist="38100" dir="2700000" algn="tl">
                  <a:srgbClr val="000000">
                    <a:alpha val="43137"/>
                  </a:srgbClr>
                </a:outerShdw>
              </a:effectLst>
            </a:endParaRPr>
          </a:p>
          <a:p>
            <a:pPr algn="l"/>
            <a:endParaRPr lang="es-ES" b="1" dirty="0">
              <a:effectLst>
                <a:outerShdw blurRad="38100" dist="38100" dir="2700000" algn="tl">
                  <a:srgbClr val="000000">
                    <a:alpha val="43137"/>
                  </a:srgbClr>
                </a:outerShdw>
              </a:effectLst>
            </a:endParaRPr>
          </a:p>
          <a:p>
            <a:pPr algn="l"/>
            <a:r>
              <a:rPr lang="es-ES" b="1" dirty="0" err="1">
                <a:effectLst>
                  <a:outerShdw blurRad="38100" dist="38100" dir="2700000" algn="tl">
                    <a:srgbClr val="000000">
                      <a:alpha val="43137"/>
                    </a:srgbClr>
                  </a:outerShdw>
                </a:effectLst>
              </a:rPr>
              <a:t>Moïse</a:t>
            </a:r>
            <a:r>
              <a:rPr lang="es-ES" b="1" dirty="0">
                <a:effectLst>
                  <a:outerShdw blurRad="38100" dist="38100" dir="2700000" algn="tl">
                    <a:srgbClr val="000000">
                      <a:alpha val="43137"/>
                    </a:srgbClr>
                  </a:outerShdw>
                </a:effectLst>
              </a:rPr>
              <a:t> : Jos 5,3</a:t>
            </a:r>
          </a:p>
          <a:p>
            <a:pPr algn="l"/>
            <a:r>
              <a:rPr lang="fr-CH" i="1" dirty="0">
                <a:effectLst>
                  <a:outerShdw blurRad="38100" dist="38100" dir="2700000" algn="tl">
                    <a:srgbClr val="000000">
                      <a:alpha val="43137"/>
                    </a:srgbClr>
                  </a:outerShdw>
                </a:effectLst>
              </a:rPr>
              <a:t>Pratiquez la circoncision du cœur, n’ayez plus la nuque raide,</a:t>
            </a:r>
            <a:endParaRPr lang="es-ES" i="1" dirty="0">
              <a:effectLst>
                <a:outerShdw blurRad="38100" dist="38100" dir="2700000" algn="tl">
                  <a:srgbClr val="000000">
                    <a:alpha val="43137"/>
                  </a:srgbClr>
                </a:outerShdw>
              </a:effectLst>
            </a:endParaRPr>
          </a:p>
          <a:p>
            <a:pPr algn="l"/>
            <a:endParaRPr lang="es-ES" dirty="0">
              <a:effectLst>
                <a:outerShdw blurRad="38100" dist="38100" dir="2700000" algn="tl">
                  <a:srgbClr val="000000">
                    <a:alpha val="43137"/>
                  </a:srgbClr>
                </a:outerShdw>
              </a:effectLst>
            </a:endParaRPr>
          </a:p>
        </p:txBody>
      </p:sp>
      <p:sp>
        <p:nvSpPr>
          <p:cNvPr id="10" name="Sous-titre 2">
            <a:extLst>
              <a:ext uri="{FF2B5EF4-FFF2-40B4-BE49-F238E27FC236}">
                <a16:creationId xmlns:a16="http://schemas.microsoft.com/office/drawing/2014/main" id="{862476F4-3002-4748-A895-209F1F876D14}"/>
              </a:ext>
            </a:extLst>
          </p:cNvPr>
          <p:cNvSpPr txBox="1">
            <a:spLocks/>
          </p:cNvSpPr>
          <p:nvPr/>
        </p:nvSpPr>
        <p:spPr>
          <a:xfrm>
            <a:off x="2526175" y="902284"/>
            <a:ext cx="3477733" cy="59557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Isaïe : </a:t>
            </a: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Moïse : </a:t>
            </a:r>
            <a:endPar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H" sz="24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Dt</a:t>
            </a:r>
            <a:r>
              <a:rPr kumimoji="0" lang="fr-CH" sz="2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10,16 Pratiquez la circoncision du cœur, n’ayez plus la nuque raide,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3BE8A44F-A14A-4C0B-B4BB-6256AEABBB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09" t="37517" r="26978" b="37009"/>
          <a:stretch/>
        </p:blipFill>
        <p:spPr bwMode="auto">
          <a:xfrm>
            <a:off x="9707385" y="3855"/>
            <a:ext cx="2484616" cy="690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Image 3">
            <a:extLst>
              <a:ext uri="{FF2B5EF4-FFF2-40B4-BE49-F238E27FC236}">
                <a16:creationId xmlns:a16="http://schemas.microsoft.com/office/drawing/2014/main" id="{D4FBDD7B-89C4-4772-A183-A98636C800CB}"/>
              </a:ext>
            </a:extLst>
          </p:cNvPr>
          <p:cNvPicPr>
            <a:picLocks noChangeAspect="1"/>
          </p:cNvPicPr>
          <p:nvPr/>
        </p:nvPicPr>
        <p:blipFill>
          <a:blip r:embed="rId5"/>
          <a:stretch>
            <a:fillRect/>
          </a:stretch>
        </p:blipFill>
        <p:spPr>
          <a:xfrm>
            <a:off x="3680" y="-1"/>
            <a:ext cx="2463352" cy="6870363"/>
          </a:xfrm>
          <a:prstGeom prst="rect">
            <a:avLst/>
          </a:prstGeom>
        </p:spPr>
      </p:pic>
      <p:pic>
        <p:nvPicPr>
          <p:cNvPr id="5" name="Audio 4">
            <a:hlinkClick r:id="" action="ppaction://media"/>
            <a:extLst>
              <a:ext uri="{FF2B5EF4-FFF2-40B4-BE49-F238E27FC236}">
                <a16:creationId xmlns:a16="http://schemas.microsoft.com/office/drawing/2014/main" id="{15042436-3145-4BC7-8D9D-0D5F182497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56076258"/>
      </p:ext>
    </p:extLst>
  </p:cSld>
  <p:clrMapOvr>
    <a:overrideClrMapping bg1="dk1" tx1="lt1" bg2="dk2" tx2="lt2" accent1="accent1" accent2="accent2" accent3="accent3" accent4="accent4" accent5="accent5" accent6="accent6" hlink="hlink" folHlink="folHlink"/>
  </p:clrMapOvr>
  <p:transition spd="slow" advTm="397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481029" y="1673240"/>
            <a:ext cx="5975011" cy="2873679"/>
          </a:xfrm>
        </p:spPr>
        <p:txBody>
          <a:bodyPr>
            <a:normAutofit/>
          </a:bodyPr>
          <a:lstStyle/>
          <a:p>
            <a:pPr algn="l"/>
            <a:r>
              <a:rPr lang="fr-CH" b="1" dirty="0">
                <a:effectLst>
                  <a:outerShdw blurRad="38100" dist="38100" dir="2700000" algn="tl">
                    <a:srgbClr val="000000">
                      <a:alpha val="43137"/>
                    </a:srgbClr>
                  </a:outerShdw>
                </a:effectLst>
              </a:rPr>
              <a:t>Préfiguration : </a:t>
            </a:r>
          </a:p>
          <a:p>
            <a:pPr algn="l"/>
            <a:r>
              <a:rPr lang="fr-CH" b="1" dirty="0">
                <a:effectLst>
                  <a:outerShdw blurRad="38100" dist="38100" dir="2700000" algn="tl">
                    <a:srgbClr val="000000">
                      <a:alpha val="43137"/>
                    </a:srgbClr>
                  </a:outerShdw>
                </a:effectLst>
              </a:rPr>
              <a:t>Circoncision d’Isaac</a:t>
            </a:r>
          </a:p>
          <a:p>
            <a:pPr algn="l"/>
            <a:r>
              <a:rPr lang="fr-CH" b="1" dirty="0">
                <a:effectLst>
                  <a:outerShdw blurRad="38100" dist="38100" dir="2700000" algn="tl">
                    <a:srgbClr val="000000">
                      <a:alpha val="43137"/>
                    </a:srgbClr>
                  </a:outerShdw>
                </a:effectLst>
              </a:rPr>
              <a:t>Circoncision d’un juif</a:t>
            </a:r>
          </a:p>
          <a:p>
            <a:pPr algn="l"/>
            <a:endParaRPr lang="fr-CH" b="1" dirty="0">
              <a:effectLst>
                <a:outerShdw blurRad="38100" dist="38100" dir="2700000" algn="tl">
                  <a:srgbClr val="000000">
                    <a:alpha val="43137"/>
                  </a:srgbClr>
                </a:outerShdw>
              </a:effectLst>
            </a:endParaRPr>
          </a:p>
          <a:p>
            <a:pPr algn="l"/>
            <a:r>
              <a:rPr lang="fr-CH" b="1" dirty="0">
                <a:effectLst>
                  <a:outerShdw blurRad="38100" dist="38100" dir="2700000" algn="tl">
                    <a:srgbClr val="000000">
                      <a:alpha val="43137"/>
                    </a:srgbClr>
                  </a:outerShdw>
                </a:effectLst>
              </a:rPr>
              <a:t>Accomplissement : </a:t>
            </a:r>
          </a:p>
          <a:p>
            <a:pPr algn="l"/>
            <a:r>
              <a:rPr lang="fr-CH" b="1" dirty="0">
                <a:effectLst>
                  <a:outerShdw blurRad="38100" dist="38100" dir="2700000" algn="tl">
                    <a:srgbClr val="000000">
                      <a:alpha val="43137"/>
                    </a:srgbClr>
                  </a:outerShdw>
                </a:effectLst>
              </a:rPr>
              <a:t>Circoncision de Jésus</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BE238B86-53C3-4FAA-A0C2-C547240BDF9D}"/>
              </a:ext>
            </a:extLst>
          </p:cNvPr>
          <p:cNvPicPr>
            <a:picLocks noChangeAspect="1"/>
          </p:cNvPicPr>
          <p:nvPr/>
        </p:nvPicPr>
        <p:blipFill>
          <a:blip r:embed="rId5"/>
          <a:stretch>
            <a:fillRect/>
          </a:stretch>
        </p:blipFill>
        <p:spPr>
          <a:xfrm>
            <a:off x="7834920" y="-10"/>
            <a:ext cx="4357077" cy="6858000"/>
          </a:xfrm>
          <a:prstGeom prst="rect">
            <a:avLst/>
          </a:prstGeom>
        </p:spPr>
      </p:pic>
      <p:pic>
        <p:nvPicPr>
          <p:cNvPr id="10" name="Audio 9">
            <a:hlinkClick r:id="" action="ppaction://media"/>
            <a:extLst>
              <a:ext uri="{FF2B5EF4-FFF2-40B4-BE49-F238E27FC236}">
                <a16:creationId xmlns:a16="http://schemas.microsoft.com/office/drawing/2014/main" id="{23653312-D7A5-43A7-B2D3-83D6C90BD8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2409047121"/>
      </p:ext>
    </p:extLst>
  </p:cSld>
  <p:clrMapOvr>
    <a:overrideClrMapping bg1="dk1" tx1="lt1" bg2="dk2" tx2="lt2" accent1="accent1" accent2="accent2" accent3="accent3" accent4="accent4" accent5="accent5" accent6="accent6" hlink="hlink" folHlink="folHlink"/>
  </p:clrMapOvr>
  <p:transition spd="slow" advTm="2312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5178" y="1105039"/>
            <a:ext cx="7285398" cy="5957626"/>
          </a:xfrm>
        </p:spPr>
        <p:txBody>
          <a:bodyPr>
            <a:normAutofit/>
          </a:bodyPr>
          <a:lstStyle/>
          <a:p>
            <a:pPr algn="l"/>
            <a:r>
              <a:rPr lang="fr-CH" sz="2800" b="1" dirty="0">
                <a:effectLst>
                  <a:outerShdw blurRad="38100" dist="38100" dir="2700000" algn="tl">
                    <a:srgbClr val="000000">
                      <a:alpha val="43137"/>
                    </a:srgbClr>
                  </a:outerShdw>
                </a:effectLst>
              </a:rPr>
              <a:t>Préfiguration : </a:t>
            </a:r>
          </a:p>
          <a:p>
            <a:pPr algn="l"/>
            <a:r>
              <a:rPr lang="fr-CH" sz="2800" b="1" dirty="0">
                <a:effectLst>
                  <a:outerShdw blurRad="38100" dist="38100" dir="2700000" algn="tl">
                    <a:srgbClr val="000000">
                      <a:alpha val="43137"/>
                    </a:srgbClr>
                  </a:outerShdw>
                </a:effectLst>
              </a:rPr>
              <a:t>Circoncision d’Isaac fils d’Abraham :</a:t>
            </a:r>
          </a:p>
          <a:p>
            <a:pPr algn="just">
              <a:lnSpc>
                <a:spcPct val="120000"/>
              </a:lnSpc>
            </a:pPr>
            <a:r>
              <a:rPr lang="fr-CH" sz="2600" i="1" dirty="0">
                <a:effectLst>
                  <a:outerShdw blurRad="38100" dist="38100" dir="2700000" algn="tl">
                    <a:srgbClr val="000000">
                      <a:alpha val="43137"/>
                    </a:srgbClr>
                  </a:outerShdw>
                </a:effectLst>
              </a:rPr>
              <a:t>Gn 21,3-4</a:t>
            </a:r>
          </a:p>
          <a:p>
            <a:pPr algn="just">
              <a:lnSpc>
                <a:spcPct val="120000"/>
              </a:lnSpc>
            </a:pPr>
            <a:r>
              <a:rPr lang="fr-CH" sz="2800" i="1" dirty="0">
                <a:effectLst>
                  <a:outerShdw blurRad="38100" dist="38100" dir="2700000" algn="tl">
                    <a:srgbClr val="000000">
                      <a:alpha val="43137"/>
                    </a:srgbClr>
                  </a:outerShdw>
                </a:effectLst>
              </a:rPr>
              <a:t>Et Abraham donna un nom au fils que Sara lui avait enfanté : il l’appela </a:t>
            </a:r>
            <a:r>
              <a:rPr lang="fr-CH" sz="2800" b="1" i="1" dirty="0">
                <a:effectLst>
                  <a:outerShdw blurRad="38100" dist="38100" dir="2700000" algn="tl">
                    <a:srgbClr val="000000">
                      <a:alpha val="43137"/>
                    </a:srgbClr>
                  </a:outerShdw>
                </a:effectLst>
              </a:rPr>
              <a:t>Isaac</a:t>
            </a:r>
            <a:r>
              <a:rPr lang="fr-CH" sz="2800" i="1" dirty="0">
                <a:effectLst>
                  <a:outerShdw blurRad="38100" dist="38100" dir="2700000" algn="tl">
                    <a:srgbClr val="000000">
                      <a:alpha val="43137"/>
                    </a:srgbClr>
                  </a:outerShdw>
                </a:effectLst>
              </a:rPr>
              <a:t> (c’est-à-dire : </a:t>
            </a:r>
            <a:r>
              <a:rPr lang="fr-CH" sz="2800" b="1" i="1" dirty="0">
                <a:effectLst>
                  <a:outerShdw blurRad="38100" dist="38100" dir="2700000" algn="tl">
                    <a:srgbClr val="000000">
                      <a:alpha val="43137"/>
                    </a:srgbClr>
                  </a:outerShdw>
                </a:effectLst>
              </a:rPr>
              <a:t>Il rit</a:t>
            </a:r>
            <a:r>
              <a:rPr lang="fr-CH" sz="2800" i="1" dirty="0">
                <a:effectLst>
                  <a:outerShdw blurRad="38100" dist="38100" dir="2700000" algn="tl">
                    <a:srgbClr val="000000">
                      <a:alpha val="43137"/>
                    </a:srgbClr>
                  </a:outerShdw>
                </a:effectLst>
              </a:rPr>
              <a:t>).</a:t>
            </a:r>
          </a:p>
          <a:p>
            <a:pPr algn="just">
              <a:lnSpc>
                <a:spcPct val="120000"/>
              </a:lnSpc>
            </a:pPr>
            <a:r>
              <a:rPr lang="fr-CH" sz="2800" i="1" dirty="0">
                <a:effectLst>
                  <a:outerShdw blurRad="38100" dist="38100" dir="2700000" algn="tl">
                    <a:srgbClr val="000000">
                      <a:alpha val="43137"/>
                    </a:srgbClr>
                  </a:outerShdw>
                </a:effectLst>
              </a:rPr>
              <a:t>Quand Isaac eut </a:t>
            </a:r>
            <a:r>
              <a:rPr lang="fr-CH" sz="2800" b="1" i="1" dirty="0">
                <a:effectLst>
                  <a:outerShdw blurRad="38100" dist="38100" dir="2700000" algn="tl">
                    <a:srgbClr val="000000">
                      <a:alpha val="43137"/>
                    </a:srgbClr>
                  </a:outerShdw>
                </a:effectLst>
              </a:rPr>
              <a:t>huit jours</a:t>
            </a:r>
            <a:r>
              <a:rPr lang="fr-CH" sz="2800" i="1" dirty="0">
                <a:effectLst>
                  <a:outerShdw blurRad="38100" dist="38100" dir="2700000" algn="tl">
                    <a:srgbClr val="000000">
                      <a:alpha val="43137"/>
                    </a:srgbClr>
                  </a:outerShdw>
                </a:effectLst>
              </a:rPr>
              <a:t>, Abraham </a:t>
            </a:r>
            <a:r>
              <a:rPr lang="fr-CH" sz="2800" b="1" i="1" dirty="0">
                <a:effectLst>
                  <a:outerShdw blurRad="38100" dist="38100" dir="2700000" algn="tl">
                    <a:srgbClr val="000000">
                      <a:alpha val="43137"/>
                    </a:srgbClr>
                  </a:outerShdw>
                </a:effectLst>
              </a:rPr>
              <a:t>le circoncit</a:t>
            </a:r>
            <a:r>
              <a:rPr lang="fr-CH" sz="2800" i="1" dirty="0">
                <a:effectLst>
                  <a:outerShdw blurRad="38100" dist="38100" dir="2700000" algn="tl">
                    <a:srgbClr val="000000">
                      <a:alpha val="43137"/>
                    </a:srgbClr>
                  </a:outerShdw>
                </a:effectLst>
              </a:rPr>
              <a:t>, comme Dieu le lui avait ordonné.</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D52302E6-29CB-4B3F-928D-9D4424D1BB8A}"/>
              </a:ext>
            </a:extLst>
          </p:cNvPr>
          <p:cNvPicPr>
            <a:picLocks noChangeAspect="1"/>
          </p:cNvPicPr>
          <p:nvPr/>
        </p:nvPicPr>
        <p:blipFill>
          <a:blip r:embed="rId5"/>
          <a:stretch>
            <a:fillRect/>
          </a:stretch>
        </p:blipFill>
        <p:spPr>
          <a:xfrm>
            <a:off x="7871602" y="0"/>
            <a:ext cx="4320395" cy="6857990"/>
          </a:xfrm>
          <a:prstGeom prst="rect">
            <a:avLst/>
          </a:prstGeom>
        </p:spPr>
      </p:pic>
      <p:pic>
        <p:nvPicPr>
          <p:cNvPr id="9" name="Audio 8">
            <a:hlinkClick r:id="" action="ppaction://media"/>
            <a:extLst>
              <a:ext uri="{FF2B5EF4-FFF2-40B4-BE49-F238E27FC236}">
                <a16:creationId xmlns:a16="http://schemas.microsoft.com/office/drawing/2014/main" id="{E73E57F3-3421-4E84-8EF2-C38389DCE8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180648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4185">
        <p:fade/>
      </p:transition>
    </mc:Choice>
    <mc:Fallback xmlns="">
      <p:transition spd="med" advTm="14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5"/>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251356"/>
            <a:ext cx="7286809" cy="5716680"/>
          </a:xfrm>
        </p:spPr>
        <p:txBody>
          <a:bodyPr>
            <a:normAutofit fontScale="92500" lnSpcReduction="10000"/>
          </a:bodyPr>
          <a:lstStyle/>
          <a:p>
            <a:pPr algn="l"/>
            <a:r>
              <a:rPr lang="fr-CH" b="1" dirty="0">
                <a:effectLst>
                  <a:outerShdw blurRad="38100" dist="38100" dir="2700000" algn="tl">
                    <a:srgbClr val="000000">
                      <a:alpha val="43137"/>
                    </a:srgbClr>
                  </a:outerShdw>
                </a:effectLst>
              </a:rPr>
              <a:t>Préfiguration :  Circoncision d’Isaac fils d’Abraham : </a:t>
            </a:r>
            <a:r>
              <a:rPr lang="fr-CH" i="1" dirty="0" err="1">
                <a:effectLst>
                  <a:outerShdw blurRad="38100" dist="38100" dir="2700000" algn="tl">
                    <a:srgbClr val="000000">
                      <a:alpha val="43137"/>
                    </a:srgbClr>
                  </a:outerShdw>
                </a:effectLst>
              </a:rPr>
              <a:t>Gn</a:t>
            </a:r>
            <a:r>
              <a:rPr lang="fr-CH" i="1" dirty="0">
                <a:effectLst>
                  <a:outerShdw blurRad="38100" dist="38100" dir="2700000" algn="tl">
                    <a:srgbClr val="000000">
                      <a:alpha val="43137"/>
                    </a:srgbClr>
                  </a:outerShdw>
                </a:effectLst>
              </a:rPr>
              <a:t> 21,3-4</a:t>
            </a:r>
          </a:p>
          <a:p>
            <a:pPr algn="l"/>
            <a:endParaRPr lang="fr-CH" b="1" dirty="0">
              <a:effectLst>
                <a:outerShdw blurRad="38100" dist="38100" dir="2700000" algn="tl">
                  <a:srgbClr val="000000">
                    <a:alpha val="43137"/>
                  </a:srgbClr>
                </a:outerShdw>
              </a:effectLst>
            </a:endParaRPr>
          </a:p>
          <a:p>
            <a:pPr algn="l"/>
            <a:r>
              <a:rPr lang="fr-CH" b="1" dirty="0">
                <a:solidFill>
                  <a:srgbClr val="FF0000"/>
                </a:solidFill>
                <a:effectLst>
                  <a:outerShdw blurRad="38100" dist="38100" dir="2700000" algn="tl">
                    <a:srgbClr val="000000">
                      <a:alpha val="43137"/>
                    </a:srgbClr>
                  </a:outerShdw>
                </a:effectLst>
              </a:rPr>
              <a:t>Abraham, comme Dieu le Père, présente Isaac (Jésus)</a:t>
            </a:r>
          </a:p>
          <a:p>
            <a:pPr algn="l"/>
            <a:r>
              <a:rPr lang="fr-CH" b="1" dirty="0">
                <a:solidFill>
                  <a:srgbClr val="FFC000"/>
                </a:solidFill>
                <a:effectLst>
                  <a:outerShdw blurRad="38100" dist="38100" dir="2700000" algn="tl">
                    <a:srgbClr val="000000">
                      <a:alpha val="43137"/>
                    </a:srgbClr>
                  </a:outerShdw>
                </a:effectLst>
              </a:rPr>
              <a:t>Le bol pour recueillir le prépuce et le couteau pour le couper</a:t>
            </a:r>
          </a:p>
          <a:p>
            <a:pPr algn="l"/>
            <a:r>
              <a:rPr lang="fr-CH" b="1" dirty="0">
                <a:solidFill>
                  <a:srgbClr val="00B050"/>
                </a:solidFill>
                <a:effectLst>
                  <a:outerShdw blurRad="38100" dist="38100" dir="2700000" algn="tl">
                    <a:srgbClr val="000000">
                      <a:alpha val="43137"/>
                    </a:srgbClr>
                  </a:outerShdw>
                </a:effectLst>
              </a:rPr>
              <a:t>Isaac assis sur les genoux de son père Abraham, comme Jésus en croix présenté par Dieu le Père</a:t>
            </a:r>
          </a:p>
          <a:p>
            <a:pPr algn="l"/>
            <a:r>
              <a:rPr lang="fr-CH" b="1" dirty="0">
                <a:solidFill>
                  <a:srgbClr val="0070C0"/>
                </a:solidFill>
                <a:effectLst>
                  <a:outerShdw blurRad="38100" dist="38100" dir="2700000" algn="tl">
                    <a:srgbClr val="000000">
                      <a:alpha val="43137"/>
                    </a:srgbClr>
                  </a:outerShdw>
                </a:effectLst>
              </a:rPr>
              <a:t>Le prêtre qui procède à la circoncision : Habits : </a:t>
            </a:r>
            <a:r>
              <a:rPr lang="fr-CH" b="1" dirty="0">
                <a:solidFill>
                  <a:srgbClr val="FF0000"/>
                </a:solidFill>
                <a:effectLst>
                  <a:outerShdw blurRad="38100" dist="38100" dir="2700000" algn="tl">
                    <a:srgbClr val="000000">
                      <a:alpha val="43137"/>
                    </a:srgbClr>
                  </a:outerShdw>
                </a:effectLst>
              </a:rPr>
              <a:t>rouge sang – amour </a:t>
            </a:r>
            <a:r>
              <a:rPr lang="fr-CH" b="1" dirty="0">
                <a:solidFill>
                  <a:srgbClr val="0070C0"/>
                </a:solidFill>
                <a:effectLst>
                  <a:outerShdw blurRad="38100" dist="38100" dir="2700000" algn="tl">
                    <a:srgbClr val="000000">
                      <a:alpha val="43137"/>
                    </a:srgbClr>
                  </a:outerShdw>
                </a:effectLst>
              </a:rPr>
              <a:t>/ </a:t>
            </a:r>
            <a:r>
              <a:rPr lang="fr-CH" b="1" dirty="0">
                <a:solidFill>
                  <a:srgbClr val="00B050"/>
                </a:solidFill>
                <a:effectLst>
                  <a:outerShdw blurRad="38100" dist="38100" dir="2700000" algn="tl">
                    <a:srgbClr val="000000">
                      <a:alpha val="43137"/>
                    </a:srgbClr>
                  </a:outerShdw>
                </a:effectLst>
              </a:rPr>
              <a:t>vert promesse </a:t>
            </a:r>
            <a:r>
              <a:rPr lang="fr-CH" b="1" dirty="0">
                <a:solidFill>
                  <a:srgbClr val="0070C0"/>
                </a:solidFill>
                <a:effectLst>
                  <a:outerShdw blurRad="38100" dist="38100" dir="2700000" algn="tl">
                    <a:srgbClr val="000000">
                      <a:alpha val="43137"/>
                    </a:srgbClr>
                  </a:outerShdw>
                </a:effectLst>
              </a:rPr>
              <a:t>/ bleu ciel - divin</a:t>
            </a:r>
          </a:p>
          <a:p>
            <a:pPr algn="l"/>
            <a:endParaRPr lang="fr-CH" sz="3500" b="1" dirty="0">
              <a:solidFill>
                <a:srgbClr val="0070C0"/>
              </a:solidFill>
              <a:effectLst>
                <a:outerShdw blurRad="38100" dist="38100" dir="2700000" algn="tl">
                  <a:srgbClr val="000000">
                    <a:alpha val="43137"/>
                  </a:srgbClr>
                </a:outerShdw>
              </a:effectLst>
            </a:endParaRPr>
          </a:p>
          <a:p>
            <a:r>
              <a:rPr lang="fr-CH" sz="2600" dirty="0">
                <a:highlight>
                  <a:srgbClr val="FF0000"/>
                </a:highlight>
              </a:rPr>
              <a:t>Abraham</a:t>
            </a:r>
            <a:r>
              <a:rPr lang="fr-CH" sz="2600" dirty="0"/>
              <a:t> le huitième fit </a:t>
            </a:r>
            <a:r>
              <a:rPr lang="fr-CH" sz="2600" b="1" dirty="0">
                <a:solidFill>
                  <a:srgbClr val="FFC000"/>
                </a:solidFill>
              </a:rPr>
              <a:t>circoncire </a:t>
            </a:r>
            <a:r>
              <a:rPr lang="fr-CH" sz="2600" dirty="0"/>
              <a:t>son </a:t>
            </a:r>
            <a:r>
              <a:rPr lang="fr-CH" sz="2600" dirty="0">
                <a:highlight>
                  <a:srgbClr val="008000"/>
                </a:highlight>
              </a:rPr>
              <a:t>fils</a:t>
            </a:r>
            <a:r>
              <a:rPr lang="fr-CH" sz="2600" dirty="0"/>
              <a:t> comme Dieu le lui avait ordonné. La circoncision est le </a:t>
            </a:r>
            <a:r>
              <a:rPr lang="fr-CH" sz="2600" dirty="0">
                <a:solidFill>
                  <a:srgbClr val="FFC000"/>
                </a:solidFill>
              </a:rPr>
              <a:t>signe physique </a:t>
            </a:r>
            <a:r>
              <a:rPr lang="fr-CH" sz="2600" dirty="0"/>
              <a:t>de l’appartenance à </a:t>
            </a:r>
            <a:r>
              <a:rPr lang="fr-CH" sz="2600" b="1" dirty="0">
                <a:solidFill>
                  <a:srgbClr val="FF0000"/>
                </a:solidFill>
              </a:rPr>
              <a:t>Dieu et l’abandon à sa volonté.</a:t>
            </a:r>
          </a:p>
          <a:p>
            <a:r>
              <a:rPr lang="fr-CH" sz="2600" dirty="0"/>
              <a:t>Notre accomplissement se trouve en Dieu </a:t>
            </a:r>
            <a:r>
              <a:rPr lang="fr-CH" sz="2600" dirty="0">
                <a:highlight>
                  <a:srgbClr val="FF0000"/>
                </a:highlight>
              </a:rPr>
              <a:t>(= Jésus-Christ = l’HOMME</a:t>
            </a:r>
            <a:r>
              <a:rPr lang="fr-CH" sz="2600" dirty="0"/>
              <a:t>) e</a:t>
            </a:r>
            <a:r>
              <a:rPr lang="fr-CH" dirty="0"/>
              <a:t>t non pas en nous même</a:t>
            </a:r>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6E5BD415-4BAD-4EB8-905D-CE8F0CC01FBF}"/>
              </a:ext>
            </a:extLst>
          </p:cNvPr>
          <p:cNvPicPr>
            <a:picLocks noChangeAspect="1"/>
          </p:cNvPicPr>
          <p:nvPr/>
        </p:nvPicPr>
        <p:blipFill>
          <a:blip r:embed="rId6"/>
          <a:stretch>
            <a:fillRect/>
          </a:stretch>
        </p:blipFill>
        <p:spPr>
          <a:xfrm>
            <a:off x="7871602" y="0"/>
            <a:ext cx="4320395" cy="6857990"/>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flipV="1">
            <a:off x="6476104" y="1771839"/>
            <a:ext cx="2068168" cy="433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a:off x="7390504" y="2624866"/>
            <a:ext cx="2305896" cy="80413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6820348" y="3033656"/>
            <a:ext cx="2444004" cy="6789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a:off x="7390504" y="3730908"/>
            <a:ext cx="3674048" cy="15703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1C1399E0-57BE-4A2B-8CF9-C8DE0053EB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3922803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66437">
        <p:fade/>
      </p:transition>
    </mc:Choice>
    <mc:Fallback xmlns="">
      <p:transition spd="med" advTm="66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5178" y="1105039"/>
            <a:ext cx="4564428" cy="5957626"/>
          </a:xfrm>
        </p:spPr>
        <p:txBody>
          <a:bodyPr>
            <a:normAutofit/>
          </a:bodyPr>
          <a:lstStyle/>
          <a:p>
            <a:pPr algn="l"/>
            <a:r>
              <a:rPr lang="fr-CH" b="1" dirty="0">
                <a:effectLst>
                  <a:outerShdw blurRad="38100" dist="38100" dir="2700000" algn="tl">
                    <a:srgbClr val="000000">
                      <a:alpha val="43137"/>
                    </a:srgbClr>
                  </a:outerShdw>
                </a:effectLst>
              </a:rPr>
              <a:t>Dans cette représentation :</a:t>
            </a:r>
          </a:p>
          <a:p>
            <a:pPr algn="l"/>
            <a:endParaRPr lang="fr-CH" b="1" i="1" dirty="0">
              <a:effectLst>
                <a:outerShdw blurRad="38100" dist="38100" dir="2700000" algn="tl">
                  <a:srgbClr val="000000">
                    <a:alpha val="43137"/>
                  </a:srgbClr>
                </a:outerShdw>
              </a:effectLst>
            </a:endParaRPr>
          </a:p>
          <a:p>
            <a:pPr algn="l"/>
            <a:r>
              <a:rPr lang="fr-CH" b="1" i="1" dirty="0">
                <a:effectLst>
                  <a:outerShdw blurRad="38100" dist="38100" dir="2700000" algn="tl">
                    <a:srgbClr val="000000">
                      <a:alpha val="43137"/>
                    </a:srgbClr>
                  </a:outerShdw>
                </a:effectLst>
              </a:rPr>
              <a:t>Abraham =&gt; Dieu le Père</a:t>
            </a:r>
          </a:p>
          <a:p>
            <a:pPr algn="l"/>
            <a:r>
              <a:rPr lang="fr-CH" b="1" i="1" dirty="0">
                <a:effectLst>
                  <a:outerShdw blurRad="38100" dist="38100" dir="2700000" algn="tl">
                    <a:srgbClr val="000000">
                      <a:alpha val="43137"/>
                    </a:srgbClr>
                  </a:outerShdw>
                </a:effectLst>
              </a:rPr>
              <a:t>Isaac =&gt; Jésus-Christ</a:t>
            </a:r>
          </a:p>
          <a:p>
            <a:pPr algn="l"/>
            <a:endParaRPr lang="fr-CH" b="1" i="1" dirty="0">
              <a:effectLst>
                <a:outerShdw blurRad="38100" dist="38100" dir="2700000" algn="tl">
                  <a:srgbClr val="000000">
                    <a:alpha val="43137"/>
                  </a:srgbClr>
                </a:outerShdw>
              </a:effectLst>
            </a:endParaRPr>
          </a:p>
          <a:p>
            <a:pPr algn="l"/>
            <a:r>
              <a:rPr lang="fr-CH" b="1" i="1" dirty="0">
                <a:effectLst>
                  <a:outerShdw blurRad="38100" dist="38100" dir="2700000" algn="tl">
                    <a:srgbClr val="000000">
                      <a:alpha val="43137"/>
                    </a:srgbClr>
                  </a:outerShdw>
                </a:effectLst>
              </a:rPr>
              <a:t>Préfiguration de la représentation de la Trinité</a:t>
            </a:r>
          </a:p>
          <a:p>
            <a:pPr algn="l"/>
            <a:endParaRPr lang="fr-CH" i="1" dirty="0">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1">
            <a:extLst>
              <a:ext uri="{FF2B5EF4-FFF2-40B4-BE49-F238E27FC236}">
                <a16:creationId xmlns:a16="http://schemas.microsoft.com/office/drawing/2014/main" id="{092A2093-A902-4CD6-BCDD-175A0DCC89C1}"/>
              </a:ext>
            </a:extLst>
          </p:cNvPr>
          <p:cNvPicPr>
            <a:picLocks noChangeAspect="1"/>
          </p:cNvPicPr>
          <p:nvPr/>
        </p:nvPicPr>
        <p:blipFill>
          <a:blip r:embed="rId5">
            <a:extLst>
              <a:ext uri="{28A0092B-C50C-407E-A947-70E740481C1C}">
                <a14:useLocalDpi xmlns:a14="http://schemas.microsoft.com/office/drawing/2010/main" val="0"/>
              </a:ext>
            </a:extLst>
          </a:blip>
          <a:srcRect l="55833" t="26163" r="4167" b="18633"/>
          <a:stretch>
            <a:fillRect/>
          </a:stretch>
        </p:blipFill>
        <p:spPr bwMode="auto">
          <a:xfrm>
            <a:off x="4669606" y="-3482"/>
            <a:ext cx="75438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82112" y="40026"/>
            <a:ext cx="5592279" cy="1031274"/>
          </a:xfrm>
        </p:spPr>
        <p:txBody>
          <a:bodyPr anchor="b">
            <a:normAutofit/>
          </a:bodyPr>
          <a:lstStyle/>
          <a:p>
            <a:pPr algn="l"/>
            <a:r>
              <a:rPr lang="fr-CH" sz="5400" b="1" spc="300" dirty="0">
                <a:latin typeface="Cooper Black" panose="0208090404030B020404" pitchFamily="18" charset="0"/>
              </a:rPr>
              <a:t>Circoncision</a:t>
            </a:r>
          </a:p>
        </p:txBody>
      </p:sp>
      <p:sp>
        <p:nvSpPr>
          <p:cNvPr id="12" name="Rectangle 6">
            <a:extLst>
              <a:ext uri="{FF2B5EF4-FFF2-40B4-BE49-F238E27FC236}">
                <a16:creationId xmlns:a16="http://schemas.microsoft.com/office/drawing/2014/main" id="{3A83AA2B-5834-42FB-BA1D-2C756D073339}"/>
              </a:ext>
            </a:extLst>
          </p:cNvPr>
          <p:cNvSpPr>
            <a:spLocks noChangeArrowheads="1"/>
          </p:cNvSpPr>
          <p:nvPr/>
        </p:nvSpPr>
        <p:spPr bwMode="auto">
          <a:xfrm>
            <a:off x="810175" y="5155099"/>
            <a:ext cx="39776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a:ln>
                  <a:noFill/>
                </a:ln>
                <a:solidFill>
                  <a:srgbClr val="00B0F0"/>
                </a:solidFill>
                <a:effectLst/>
                <a:uLnTx/>
                <a:uFillTx/>
                <a:latin typeface="Comic Sans MS" panose="030F0702030302020204" pitchFamily="66" charset="0"/>
                <a:ea typeface="+mn-ea"/>
                <a:cs typeface="+mn-cs"/>
              </a:rPr>
              <a:t>Romont collégiale Trinité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a:ln>
                  <a:noFill/>
                </a:ln>
                <a:solidFill>
                  <a:srgbClr val="00B0F0"/>
                </a:solidFill>
                <a:effectLst/>
                <a:uLnTx/>
                <a:uFillTx/>
                <a:latin typeface="Comic Sans MS" panose="030F0702030302020204" pitchFamily="66" charset="0"/>
                <a:ea typeface="+mn-ea"/>
                <a:cs typeface="+mn-cs"/>
              </a:rPr>
              <a:t>du 15</a:t>
            </a:r>
            <a:r>
              <a:rPr kumimoji="0" lang="fr-FR" altLang="fr-FR" sz="2400" b="1" i="0" u="none" strike="noStrike" kern="1200" cap="none" spc="0" normalizeH="0" baseline="30000" noProof="0" dirty="0">
                <a:ln>
                  <a:noFill/>
                </a:ln>
                <a:solidFill>
                  <a:srgbClr val="00B0F0"/>
                </a:solidFill>
                <a:effectLst/>
                <a:uLnTx/>
                <a:uFillTx/>
                <a:latin typeface="Comic Sans MS" panose="030F0702030302020204" pitchFamily="66" charset="0"/>
                <a:ea typeface="+mn-ea"/>
                <a:cs typeface="+mn-cs"/>
              </a:rPr>
              <a:t>e</a:t>
            </a:r>
            <a:r>
              <a:rPr kumimoji="0" lang="fr-FR" altLang="fr-FR" sz="2400" b="1" i="0" u="none" strike="noStrike" kern="1200" cap="none" spc="0" normalizeH="0" baseline="0" noProof="0" dirty="0">
                <a:ln>
                  <a:noFill/>
                </a:ln>
                <a:solidFill>
                  <a:srgbClr val="00B0F0"/>
                </a:solidFill>
                <a:effectLst/>
                <a:uLnTx/>
                <a:uFillTx/>
                <a:latin typeface="Comic Sans MS" panose="030F0702030302020204" pitchFamily="66" charset="0"/>
                <a:ea typeface="+mn-ea"/>
                <a:cs typeface="+mn-cs"/>
              </a:rPr>
              <a:t> s.</a:t>
            </a:r>
            <a:r>
              <a:rPr kumimoji="0" lang="fr-FR" altLang="fr-FR" sz="2400" b="1" i="0" u="none" strike="noStrike" kern="1200" cap="none" spc="0" normalizeH="0" baseline="0" noProof="0" dirty="0">
                <a:ln>
                  <a:noFill/>
                </a:ln>
                <a:solidFill>
                  <a:srgbClr val="E7E6E6"/>
                </a:solidFill>
                <a:effectLst/>
                <a:uLnTx/>
                <a:uFillTx/>
                <a:latin typeface="Comic Sans MS" panose="030F0702030302020204" pitchFamily="66" charset="0"/>
                <a:ea typeface="+mn-ea"/>
                <a:cs typeface="+mn-cs"/>
              </a:rPr>
              <a:t> </a:t>
            </a:r>
          </a:p>
        </p:txBody>
      </p:sp>
      <p:pic>
        <p:nvPicPr>
          <p:cNvPr id="5" name="Audio 4">
            <a:hlinkClick r:id="" action="ppaction://media"/>
            <a:extLst>
              <a:ext uri="{FF2B5EF4-FFF2-40B4-BE49-F238E27FC236}">
                <a16:creationId xmlns:a16="http://schemas.microsoft.com/office/drawing/2014/main" id="{9AF64F35-A3D6-476F-B440-3A2E725AE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3114864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6716">
        <p:fade/>
      </p:transition>
    </mc:Choice>
    <mc:Fallback xmlns="">
      <p:transition spd="med" advTm="26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anim calcmode="lin" valueType="num">
                                      <p:cBhvr>
                                        <p:cTn id="11" dur="3000" fill="hold"/>
                                        <p:tgtEl>
                                          <p:spTgt spid="12"/>
                                        </p:tgtEl>
                                        <p:attrNameLst>
                                          <p:attrName>ppt_x</p:attrName>
                                        </p:attrNameLst>
                                      </p:cBhvr>
                                      <p:tavLst>
                                        <p:tav tm="0">
                                          <p:val>
                                            <p:strVal val="#ppt_x"/>
                                          </p:val>
                                        </p:tav>
                                        <p:tav tm="100000">
                                          <p:val>
                                            <p:strVal val="#ppt_x"/>
                                          </p:val>
                                        </p:tav>
                                      </p:tavLst>
                                    </p:anim>
                                    <p:anim calcmode="lin" valueType="num">
                                      <p:cBhvr>
                                        <p:cTn id="12" dur="2700" decel="100000" fill="hold"/>
                                        <p:tgtEl>
                                          <p:spTgt spid="12"/>
                                        </p:tgtEl>
                                        <p:attrNameLst>
                                          <p:attrName>ppt_y</p:attrName>
                                        </p:attrNameLst>
                                      </p:cBhvr>
                                      <p:tavLst>
                                        <p:tav tm="0">
                                          <p:val>
                                            <p:strVal val="#ppt_y+1"/>
                                          </p:val>
                                        </p:tav>
                                        <p:tav tm="100000">
                                          <p:val>
                                            <p:strVal val="#ppt_y-.03"/>
                                          </p:val>
                                        </p:tav>
                                      </p:tavLst>
                                    </p:anim>
                                    <p:anim calcmode="lin" valueType="num">
                                      <p:cBhvr>
                                        <p:cTn id="13" dur="300" accel="100000" fill="hold">
                                          <p:stCondLst>
                                            <p:cond delay="27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91344" y="969141"/>
            <a:ext cx="7486967" cy="6342363"/>
          </a:xfrm>
        </p:spPr>
        <p:txBody>
          <a:bodyPr>
            <a:normAutofit/>
          </a:bodyPr>
          <a:lstStyle/>
          <a:p>
            <a:pPr algn="l"/>
            <a:r>
              <a:rPr lang="fr-CH" sz="3400" b="1" dirty="0">
                <a:effectLst>
                  <a:outerShdw blurRad="38100" dist="38100" dir="2700000" algn="tl">
                    <a:srgbClr val="000000">
                      <a:alpha val="43137"/>
                    </a:srgbClr>
                  </a:outerShdw>
                </a:effectLst>
              </a:rPr>
              <a:t>Préfiguration :  Circoncision d’un juif : </a:t>
            </a:r>
            <a:br>
              <a:rPr lang="fr-CH" sz="3400" b="1" dirty="0">
                <a:effectLst>
                  <a:outerShdw blurRad="38100" dist="38100" dir="2700000" algn="tl">
                    <a:srgbClr val="000000">
                      <a:alpha val="43137"/>
                    </a:srgbClr>
                  </a:outerShdw>
                </a:effectLst>
              </a:rPr>
            </a:br>
            <a:r>
              <a:rPr lang="fr-CH" b="1" dirty="0" err="1">
                <a:effectLst>
                  <a:outerShdw blurRad="38100" dist="38100" dir="2700000" algn="tl">
                    <a:srgbClr val="000000">
                      <a:alpha val="43137"/>
                    </a:srgbClr>
                  </a:outerShdw>
                </a:effectLst>
              </a:rPr>
              <a:t>Gn</a:t>
            </a:r>
            <a:r>
              <a:rPr lang="fr-CH" b="1" dirty="0">
                <a:effectLst>
                  <a:outerShdw blurRad="38100" dist="38100" dir="2700000" algn="tl">
                    <a:srgbClr val="000000">
                      <a:alpha val="43137"/>
                    </a:srgbClr>
                  </a:outerShdw>
                </a:effectLst>
              </a:rPr>
              <a:t> 17,14</a:t>
            </a:r>
          </a:p>
          <a:p>
            <a:pPr algn="l">
              <a:lnSpc>
                <a:spcPct val="100000"/>
              </a:lnSpc>
              <a:spcBef>
                <a:spcPts val="0"/>
              </a:spcBef>
            </a:pPr>
            <a:r>
              <a:rPr lang="fr-CH" sz="2000" i="1" dirty="0">
                <a:effectLst>
                  <a:outerShdw blurRad="38100" dist="38100" dir="2700000" algn="tl">
                    <a:srgbClr val="000000">
                      <a:alpha val="43137"/>
                    </a:srgbClr>
                  </a:outerShdw>
                </a:effectLst>
              </a:rPr>
              <a:t>Dieu dit à Abraham : « Toi, tu observeras mon alliance, toi et ta descendance après toi, de génération en génération.</a:t>
            </a:r>
          </a:p>
          <a:p>
            <a:pPr algn="l">
              <a:lnSpc>
                <a:spcPct val="100000"/>
              </a:lnSpc>
              <a:spcBef>
                <a:spcPts val="0"/>
              </a:spcBef>
            </a:pPr>
            <a:r>
              <a:rPr lang="fr-CH" sz="2000" i="1" dirty="0">
                <a:effectLst>
                  <a:outerShdw blurRad="38100" dist="38100" dir="2700000" algn="tl">
                    <a:srgbClr val="000000">
                      <a:alpha val="43137"/>
                    </a:srgbClr>
                  </a:outerShdw>
                </a:effectLst>
              </a:rPr>
              <a:t> Et voici l’alliance qui sera observée entre moi et vous, c’est-à-dire toi et ta descendance après toi : tous vos enfants mâles seront circoncis.</a:t>
            </a:r>
          </a:p>
          <a:p>
            <a:pPr algn="l">
              <a:lnSpc>
                <a:spcPct val="100000"/>
              </a:lnSpc>
              <a:spcBef>
                <a:spcPts val="0"/>
              </a:spcBef>
            </a:pPr>
            <a:r>
              <a:rPr lang="fr-CH" sz="2000" i="1" dirty="0">
                <a:effectLst>
                  <a:outerShdw blurRad="38100" dist="38100" dir="2700000" algn="tl">
                    <a:srgbClr val="000000">
                      <a:alpha val="43137"/>
                    </a:srgbClr>
                  </a:outerShdw>
                </a:effectLst>
              </a:rPr>
              <a:t>La chair de votre prépuce sera circoncise, et cela deviendra le signe de l’alliance entre moi et vous.</a:t>
            </a:r>
          </a:p>
          <a:p>
            <a:pPr algn="l">
              <a:lnSpc>
                <a:spcPct val="100000"/>
              </a:lnSpc>
              <a:spcBef>
                <a:spcPts val="0"/>
              </a:spcBef>
            </a:pPr>
            <a:r>
              <a:rPr lang="fr-CH" sz="2000" i="1" dirty="0">
                <a:effectLst>
                  <a:outerShdw blurRad="38100" dist="38100" dir="2700000" algn="tl">
                    <a:srgbClr val="000000">
                      <a:alpha val="43137"/>
                    </a:srgbClr>
                  </a:outerShdw>
                </a:effectLst>
              </a:rPr>
              <a:t>À chaque génération, tous vos enfants mâles âgés de huit jours seront circoncis, les enfants nés dans la maison, ou les enfants étrangers qui ne sont pas de ta descendance mais sont acquis à prix d’argent.</a:t>
            </a:r>
          </a:p>
          <a:p>
            <a:pPr algn="just">
              <a:lnSpc>
                <a:spcPct val="100000"/>
              </a:lnSpc>
              <a:spcBef>
                <a:spcPts val="0"/>
              </a:spcBef>
            </a:pPr>
            <a:r>
              <a:rPr lang="fr-CH" b="1" dirty="0">
                <a:effectLst>
                  <a:outerShdw blurRad="38100" dist="38100" dir="2700000" algn="tl">
                    <a:srgbClr val="000000">
                      <a:alpha val="43137"/>
                    </a:srgbClr>
                  </a:outerShdw>
                </a:effectLst>
              </a:rPr>
              <a:t>Déjà dans l’A.T. , Dieu insiste sur la circoncision intérieure, une appartenance de toute la personne et non pas un geste physique :</a:t>
            </a:r>
          </a:p>
          <a:p>
            <a:pPr algn="just">
              <a:lnSpc>
                <a:spcPct val="100000"/>
              </a:lnSpc>
              <a:spcBef>
                <a:spcPts val="0"/>
              </a:spcBef>
            </a:pPr>
            <a:r>
              <a:rPr lang="fr-CH" b="1" dirty="0">
                <a:effectLst>
                  <a:outerShdw blurRad="38100" dist="38100" dir="2700000" algn="tl">
                    <a:srgbClr val="000000">
                      <a:alpha val="43137"/>
                    </a:srgbClr>
                  </a:outerShdw>
                </a:effectLst>
              </a:rPr>
              <a:t>Dt 10,16 : </a:t>
            </a:r>
            <a:r>
              <a:rPr lang="fr-CH" i="1" dirty="0">
                <a:effectLst>
                  <a:outerShdw blurRad="38100" dist="38100" dir="2700000" algn="tl">
                    <a:srgbClr val="000000">
                      <a:alpha val="43137"/>
                    </a:srgbClr>
                  </a:outerShdw>
                </a:effectLst>
              </a:rPr>
              <a:t>Pratiquez la circoncision du cœur, n’ayez plus la nuque raide</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19E4D88-4A8E-49FD-A2A0-3EA6E9FEF2A8}"/>
              </a:ext>
            </a:extLst>
          </p:cNvPr>
          <p:cNvPicPr>
            <a:picLocks noChangeAspect="1"/>
          </p:cNvPicPr>
          <p:nvPr/>
        </p:nvPicPr>
        <p:blipFill>
          <a:blip r:embed="rId5"/>
          <a:stretch>
            <a:fillRect/>
          </a:stretch>
        </p:blipFill>
        <p:spPr>
          <a:xfrm>
            <a:off x="7844535" y="0"/>
            <a:ext cx="4388326" cy="6857990"/>
          </a:xfrm>
          <a:prstGeom prst="rect">
            <a:avLst/>
          </a:prstGeom>
        </p:spPr>
      </p:pic>
      <p:pic>
        <p:nvPicPr>
          <p:cNvPr id="11" name="Audio 10">
            <a:hlinkClick r:id="" action="ppaction://media"/>
            <a:extLst>
              <a:ext uri="{FF2B5EF4-FFF2-40B4-BE49-F238E27FC236}">
                <a16:creationId xmlns:a16="http://schemas.microsoft.com/office/drawing/2014/main" id="{1153A3FF-E5B6-4AEF-B4BE-58CAB80A2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2095261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5648">
        <p:fade/>
      </p:transition>
    </mc:Choice>
    <mc:Fallback xmlns="">
      <p:transition spd="med" advTm="35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5"/>
          <a:srcRect t="11950" r="9089" b="16127"/>
          <a:stretch/>
        </p:blipFill>
        <p:spPr>
          <a:xfrm>
            <a:off x="3510279" y="-787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141320"/>
            <a:ext cx="7144433" cy="5826716"/>
          </a:xfrm>
        </p:spPr>
        <p:txBody>
          <a:bodyPr>
            <a:normAutofit fontScale="77500" lnSpcReduction="20000"/>
          </a:bodyPr>
          <a:lstStyle/>
          <a:p>
            <a:pPr algn="l"/>
            <a:r>
              <a:rPr lang="fr-CH" b="1" dirty="0">
                <a:effectLst>
                  <a:outerShdw blurRad="38100" dist="38100" dir="2700000" algn="tl">
                    <a:srgbClr val="000000">
                      <a:alpha val="43137"/>
                    </a:srgbClr>
                  </a:outerShdw>
                </a:effectLst>
              </a:rPr>
              <a:t>Préfiguration : </a:t>
            </a:r>
          </a:p>
          <a:p>
            <a:pPr algn="l"/>
            <a:r>
              <a:rPr lang="fr-CH" sz="2600" b="1" dirty="0">
                <a:effectLst>
                  <a:outerShdw blurRad="38100" dist="38100" dir="2700000" algn="tl">
                    <a:srgbClr val="000000">
                      <a:alpha val="43137"/>
                    </a:srgbClr>
                  </a:outerShdw>
                </a:effectLst>
              </a:rPr>
              <a:t>La circoncision d’un enfant juif :</a:t>
            </a:r>
          </a:p>
          <a:p>
            <a:pPr algn="l"/>
            <a:endParaRPr lang="fr-CH" b="1" dirty="0">
              <a:effectLst>
                <a:outerShdw blurRad="38100" dist="38100" dir="2700000" algn="tl">
                  <a:srgbClr val="000000">
                    <a:alpha val="43137"/>
                  </a:srgbClr>
                </a:outerShdw>
              </a:effectLst>
            </a:endParaRPr>
          </a:p>
          <a:p>
            <a:pPr algn="l"/>
            <a:r>
              <a:rPr lang="fr-CH" sz="2600" b="1" dirty="0">
                <a:solidFill>
                  <a:srgbClr val="FF0000"/>
                </a:solidFill>
                <a:effectLst>
                  <a:outerShdw blurRad="38100" dist="38100" dir="2700000" algn="tl">
                    <a:srgbClr val="000000">
                      <a:alpha val="43137"/>
                    </a:srgbClr>
                  </a:outerShdw>
                </a:effectLst>
              </a:rPr>
              <a:t>		Le Père à genoux, présente son fils assis</a:t>
            </a:r>
          </a:p>
          <a:p>
            <a:pPr algn="l"/>
            <a:r>
              <a:rPr lang="fr-CH" sz="2600" b="1" dirty="0">
                <a:solidFill>
                  <a:srgbClr val="FFC000"/>
                </a:solidFill>
                <a:effectLst>
                  <a:outerShdw blurRad="38100" dist="38100" dir="2700000" algn="tl">
                    <a:srgbClr val="000000">
                      <a:alpha val="43137"/>
                    </a:srgbClr>
                  </a:outerShdw>
                </a:effectLst>
              </a:rPr>
              <a:t>Le couteau pour couper le prépuce  et le bol pour le recueillir </a:t>
            </a:r>
          </a:p>
          <a:p>
            <a:pPr algn="l"/>
            <a:r>
              <a:rPr lang="fr-CH" sz="2600" b="1" dirty="0">
                <a:solidFill>
                  <a:srgbClr val="00B050"/>
                </a:solidFill>
                <a:effectLst>
                  <a:outerShdw blurRad="38100" dist="38100" dir="2700000" algn="tl">
                    <a:srgbClr val="000000">
                      <a:alpha val="43137"/>
                    </a:srgbClr>
                  </a:outerShdw>
                </a:effectLst>
              </a:rPr>
              <a:t>		Le fils assis sur les genoux de son père</a:t>
            </a:r>
          </a:p>
          <a:p>
            <a:pPr algn="l"/>
            <a:r>
              <a:rPr lang="fr-CH" sz="2600" b="1" dirty="0">
                <a:solidFill>
                  <a:srgbClr val="0070C0"/>
                </a:solidFill>
                <a:effectLst>
                  <a:outerShdw blurRad="38100" dist="38100" dir="2700000" algn="tl">
                    <a:srgbClr val="000000">
                      <a:alpha val="43137"/>
                    </a:srgbClr>
                  </a:outerShdw>
                </a:effectLst>
              </a:rPr>
              <a:t>		</a:t>
            </a:r>
            <a:r>
              <a:rPr lang="fr-CH" sz="2600" b="1" dirty="0">
                <a:solidFill>
                  <a:srgbClr val="00B0F0"/>
                </a:solidFill>
                <a:effectLst>
                  <a:outerShdw blurRad="38100" dist="38100" dir="2700000" algn="tl">
                    <a:srgbClr val="000000">
                      <a:alpha val="43137"/>
                    </a:srgbClr>
                  </a:outerShdw>
                </a:effectLst>
              </a:rPr>
              <a:t>Le prêtre qui procède à la circoncision : </a:t>
            </a:r>
            <a:br>
              <a:rPr lang="fr-CH" sz="2600" b="1" dirty="0">
                <a:solidFill>
                  <a:srgbClr val="00B0F0"/>
                </a:solidFill>
                <a:effectLst>
                  <a:outerShdw blurRad="38100" dist="38100" dir="2700000" algn="tl">
                    <a:srgbClr val="000000">
                      <a:alpha val="43137"/>
                    </a:srgbClr>
                  </a:outerShdw>
                </a:effectLst>
              </a:rPr>
            </a:br>
            <a:r>
              <a:rPr lang="fr-CH" sz="2600" b="1" dirty="0">
                <a:solidFill>
                  <a:srgbClr val="00B0F0"/>
                </a:solidFill>
                <a:effectLst>
                  <a:outerShdw blurRad="38100" dist="38100" dir="2700000" algn="tl">
                    <a:srgbClr val="000000">
                      <a:alpha val="43137"/>
                    </a:srgbClr>
                  </a:outerShdw>
                </a:effectLst>
              </a:rPr>
              <a:t>		En habits du moyen-âge :  bleu ciel - divin</a:t>
            </a:r>
          </a:p>
          <a:p>
            <a:pPr algn="l"/>
            <a:endParaRPr lang="fr-CH" sz="5600" b="1" dirty="0">
              <a:solidFill>
                <a:srgbClr val="0070C0"/>
              </a:solidFill>
              <a:effectLst>
                <a:outerShdw blurRad="38100" dist="38100" dir="2700000" algn="tl">
                  <a:srgbClr val="000000">
                    <a:alpha val="43137"/>
                  </a:srgbClr>
                </a:outerShdw>
              </a:effectLst>
            </a:endParaRPr>
          </a:p>
          <a:p>
            <a:pPr>
              <a:lnSpc>
                <a:spcPct val="120000"/>
              </a:lnSpc>
              <a:spcBef>
                <a:spcPts val="0"/>
              </a:spcBef>
            </a:pPr>
            <a:endParaRPr lang="fr-CH" sz="2800" dirty="0"/>
          </a:p>
          <a:p>
            <a:pPr>
              <a:lnSpc>
                <a:spcPct val="120000"/>
              </a:lnSpc>
              <a:spcBef>
                <a:spcPts val="0"/>
              </a:spcBef>
            </a:pPr>
            <a:r>
              <a:rPr lang="fr-CH" sz="2800" dirty="0"/>
              <a:t>Dieu fait une </a:t>
            </a:r>
            <a:r>
              <a:rPr lang="fr-CH" sz="2800" b="1" dirty="0">
                <a:solidFill>
                  <a:srgbClr val="00B0F0"/>
                </a:solidFill>
              </a:rPr>
              <a:t>Alliance</a:t>
            </a:r>
            <a:r>
              <a:rPr lang="fr-CH" sz="2800" dirty="0"/>
              <a:t> avec Abraham. Le </a:t>
            </a:r>
            <a:r>
              <a:rPr lang="fr-CH" sz="2800" dirty="0">
                <a:solidFill>
                  <a:srgbClr val="FFC000"/>
                </a:solidFill>
              </a:rPr>
              <a:t>signe physique </a:t>
            </a:r>
            <a:r>
              <a:rPr lang="fr-CH" sz="2800" dirty="0"/>
              <a:t>de cette Alliance est la </a:t>
            </a:r>
            <a:r>
              <a:rPr lang="fr-CH" sz="2800" b="1" dirty="0">
                <a:solidFill>
                  <a:srgbClr val="FFC000"/>
                </a:solidFill>
              </a:rPr>
              <a:t>circoncision </a:t>
            </a:r>
            <a:r>
              <a:rPr lang="fr-CH" sz="2800" dirty="0"/>
              <a:t>de tout mâle </a:t>
            </a:r>
            <a:r>
              <a:rPr lang="fr-CH" sz="2800" b="1" dirty="0">
                <a:solidFill>
                  <a:srgbClr val="FF0000"/>
                </a:solidFill>
              </a:rPr>
              <a:t>le huitième jour </a:t>
            </a:r>
            <a:r>
              <a:rPr lang="fr-CH" sz="2800" dirty="0"/>
              <a:t>comme une </a:t>
            </a:r>
            <a:r>
              <a:rPr lang="fr-CH" sz="2800" dirty="0">
                <a:solidFill>
                  <a:srgbClr val="FF0000"/>
                </a:solidFill>
              </a:rPr>
              <a:t>préfiguration </a:t>
            </a:r>
            <a:r>
              <a:rPr lang="fr-CH" sz="2800" dirty="0"/>
              <a:t>du </a:t>
            </a:r>
            <a:r>
              <a:rPr lang="fr-CH" sz="2800" b="1" dirty="0">
                <a:solidFill>
                  <a:srgbClr val="FF0000"/>
                </a:solidFill>
              </a:rPr>
              <a:t>jour</a:t>
            </a:r>
            <a:r>
              <a:rPr lang="fr-CH" sz="2800" dirty="0"/>
              <a:t> de la</a:t>
            </a:r>
            <a:br>
              <a:rPr lang="fr-CH" sz="2800" dirty="0"/>
            </a:br>
            <a:r>
              <a:rPr lang="fr-CH" sz="2800" dirty="0"/>
              <a:t> </a:t>
            </a:r>
            <a:r>
              <a:rPr lang="fr-CH" sz="2800" b="1" dirty="0">
                <a:solidFill>
                  <a:srgbClr val="FFC000"/>
                </a:solidFill>
                <a:highlight>
                  <a:srgbClr val="FF0000"/>
                </a:highlight>
              </a:rPr>
              <a:t>résurrection de Jésus-Christ</a:t>
            </a:r>
            <a:r>
              <a:rPr lang="fr-CH" sz="2800" b="1" dirty="0">
                <a:solidFill>
                  <a:srgbClr val="FF0000"/>
                </a:solidFill>
              </a:rPr>
              <a:t>.</a:t>
            </a:r>
          </a:p>
          <a:p>
            <a:pPr>
              <a:lnSpc>
                <a:spcPct val="120000"/>
              </a:lnSpc>
              <a:spcBef>
                <a:spcPts val="0"/>
              </a:spcBef>
            </a:pPr>
            <a:r>
              <a:rPr lang="fr-CH" sz="2800" b="1" dirty="0">
                <a:solidFill>
                  <a:srgbClr val="00B0F0"/>
                </a:solidFill>
              </a:rPr>
              <a:t>L’Alliance nouvelle et éternelle  </a:t>
            </a:r>
            <a:r>
              <a:rPr lang="fr-CH" sz="2800" dirty="0"/>
              <a:t>= </a:t>
            </a:r>
          </a:p>
          <a:p>
            <a:pPr>
              <a:lnSpc>
                <a:spcPct val="120000"/>
              </a:lnSpc>
              <a:spcBef>
                <a:spcPts val="0"/>
              </a:spcBef>
            </a:pPr>
            <a:r>
              <a:rPr lang="fr-CH" sz="2800" dirty="0">
                <a:solidFill>
                  <a:srgbClr val="FF0000"/>
                </a:solidFill>
              </a:rPr>
              <a:t>Jésus-Christ</a:t>
            </a:r>
            <a:r>
              <a:rPr lang="fr-CH" sz="2800" dirty="0"/>
              <a:t> mort et ressuscité</a:t>
            </a:r>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Image 16">
            <a:extLst>
              <a:ext uri="{FF2B5EF4-FFF2-40B4-BE49-F238E27FC236}">
                <a16:creationId xmlns:a16="http://schemas.microsoft.com/office/drawing/2014/main" id="{260D4419-A4DA-448A-9611-6EFEE4D5D566}"/>
              </a:ext>
            </a:extLst>
          </p:cNvPr>
          <p:cNvPicPr>
            <a:picLocks noChangeAspect="1"/>
          </p:cNvPicPr>
          <p:nvPr/>
        </p:nvPicPr>
        <p:blipFill>
          <a:blip r:embed="rId6"/>
          <a:stretch>
            <a:fillRect/>
          </a:stretch>
        </p:blipFill>
        <p:spPr>
          <a:xfrm>
            <a:off x="7844535" y="0"/>
            <a:ext cx="4388326" cy="6857990"/>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flipV="1">
            <a:off x="6454588" y="1342275"/>
            <a:ext cx="4213333" cy="940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a:off x="6712772" y="2651972"/>
            <a:ext cx="3045981" cy="952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6196405" y="2969111"/>
            <a:ext cx="4508107" cy="74350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a:off x="6529892" y="3433671"/>
            <a:ext cx="2450188" cy="4856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5771B4F7-F34D-45F6-AD44-D6A82E0E71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2897659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5250">
        <p:fade/>
      </p:transition>
    </mc:Choice>
    <mc:Fallback xmlns="">
      <p:transition spd="med" advTm="55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AEB4020E-1399-4C11-BB0C-7AC1372BEDAB}"/>
              </a:ext>
            </a:extLst>
          </p:cNvPr>
          <p:cNvPicPr>
            <a:picLocks noChangeAspect="1"/>
          </p:cNvPicPr>
          <p:nvPr/>
        </p:nvPicPr>
        <p:blipFill>
          <a:blip r:embed="rId5"/>
          <a:stretch>
            <a:fillRect/>
          </a:stretch>
        </p:blipFill>
        <p:spPr>
          <a:xfrm>
            <a:off x="8132602" y="-20235"/>
            <a:ext cx="4059395" cy="6857990"/>
          </a:xfrm>
          <a:prstGeom prst="rect">
            <a:avLst/>
          </a:prstGeom>
        </p:spPr>
      </p:pic>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98948" y="1097023"/>
            <a:ext cx="7484460" cy="5805264"/>
          </a:xfrm>
        </p:spPr>
        <p:txBody>
          <a:bodyPr>
            <a:normAutofit/>
          </a:bodyPr>
          <a:lstStyle/>
          <a:p>
            <a:pPr algn="l"/>
            <a:r>
              <a:rPr lang="fr-CH" sz="3600" b="1" dirty="0">
                <a:effectLst>
                  <a:outerShdw blurRad="38100" dist="38100" dir="2700000" algn="tl">
                    <a:srgbClr val="000000">
                      <a:alpha val="43137"/>
                    </a:srgbClr>
                  </a:outerShdw>
                </a:effectLst>
              </a:rPr>
              <a:t>Accomplissement : </a:t>
            </a:r>
          </a:p>
          <a:p>
            <a:pPr algn="l"/>
            <a:r>
              <a:rPr lang="fr-CH" sz="3600" b="1" dirty="0">
                <a:effectLst>
                  <a:outerShdw blurRad="38100" dist="38100" dir="2700000" algn="tl">
                    <a:srgbClr val="000000">
                      <a:alpha val="43137"/>
                    </a:srgbClr>
                  </a:outerShdw>
                </a:effectLst>
              </a:rPr>
              <a:t>La circoncision de Jésus : Lc 2,21</a:t>
            </a:r>
          </a:p>
          <a:p>
            <a:pPr algn="l"/>
            <a:r>
              <a:rPr lang="fr-CH" sz="3600" i="1" dirty="0">
                <a:effectLst>
                  <a:outerShdw blurRad="38100" dist="38100" dir="2700000" algn="tl">
                    <a:srgbClr val="000000">
                      <a:alpha val="43137"/>
                    </a:srgbClr>
                  </a:outerShdw>
                </a:effectLst>
              </a:rPr>
              <a:t>Quand fut arrivé le huitième jour, celui de la circoncision, l’enfant reçut le nom de Jésus, le nom que l’ange lui avait donné avant sa conception.</a:t>
            </a:r>
            <a:endParaRPr lang="fr-CH" b="1" dirty="0">
              <a:effectLst>
                <a:outerShdw blurRad="38100" dist="38100" dir="2700000" algn="tl">
                  <a:srgbClr val="000000">
                    <a:alpha val="43137"/>
                  </a:srgbClr>
                </a:outerShdw>
              </a:effectLst>
            </a:endParaRPr>
          </a:p>
        </p:txBody>
      </p:sp>
      <p:pic>
        <p:nvPicPr>
          <p:cNvPr id="9" name="Audio 8">
            <a:hlinkClick r:id="" action="ppaction://media"/>
            <a:extLst>
              <a:ext uri="{FF2B5EF4-FFF2-40B4-BE49-F238E27FC236}">
                <a16:creationId xmlns:a16="http://schemas.microsoft.com/office/drawing/2014/main" id="{E182B706-F575-4256-9608-68582914A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3555704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4658">
        <p:fade/>
      </p:transition>
    </mc:Choice>
    <mc:Fallback xmlns="">
      <p:transition spd="med" advTm="14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151793" y="110046"/>
            <a:ext cx="7748923" cy="1031274"/>
          </a:xfrm>
        </p:spPr>
        <p:txBody>
          <a:bodyPr anchor="b">
            <a:normAutofit/>
          </a:bodyPr>
          <a:lstStyle/>
          <a:p>
            <a:pPr algn="l"/>
            <a:r>
              <a:rPr lang="fr-CH" sz="5400" b="1" spc="300" dirty="0">
                <a:latin typeface="Cooper Black" panose="0208090404030B020404" pitchFamily="18" charset="0"/>
              </a:rPr>
              <a:t>3. Circoncision</a:t>
            </a: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251355"/>
            <a:ext cx="7388022" cy="5710509"/>
          </a:xfrm>
        </p:spPr>
        <p:txBody>
          <a:bodyPr>
            <a:normAutofit fontScale="25000" lnSpcReduction="20000"/>
          </a:bodyPr>
          <a:lstStyle/>
          <a:p>
            <a:pPr algn="l"/>
            <a:r>
              <a:rPr lang="fr-CH" sz="8000" b="1" dirty="0">
                <a:effectLst>
                  <a:outerShdw blurRad="38100" dist="38100" dir="2700000" algn="tl">
                    <a:srgbClr val="000000">
                      <a:alpha val="43137"/>
                    </a:srgbClr>
                  </a:outerShdw>
                </a:effectLst>
              </a:rPr>
              <a:t>Préfiguration : </a:t>
            </a:r>
          </a:p>
          <a:p>
            <a:pPr algn="l"/>
            <a:r>
              <a:rPr lang="fr-CH" sz="8000" b="1" dirty="0">
                <a:effectLst>
                  <a:outerShdw blurRad="38100" dist="38100" dir="2700000" algn="tl">
                    <a:srgbClr val="000000">
                      <a:alpha val="43137"/>
                    </a:srgbClr>
                  </a:outerShdw>
                </a:effectLst>
              </a:rPr>
              <a:t>Gédéon devant la toison  :</a:t>
            </a:r>
          </a:p>
          <a:p>
            <a:pPr algn="just"/>
            <a:r>
              <a:rPr lang="fr-CH" sz="8000" b="1" dirty="0">
                <a:solidFill>
                  <a:srgbClr val="FF0000"/>
                </a:solidFill>
                <a:effectLst>
                  <a:outerShdw blurRad="38100" dist="38100" dir="2700000" algn="tl">
                    <a:srgbClr val="000000">
                      <a:alpha val="43137"/>
                    </a:srgbClr>
                  </a:outerShdw>
                </a:effectLst>
              </a:rPr>
              <a:t>Joseph (en habit rouge amour et </a:t>
            </a:r>
            <a:r>
              <a:rPr lang="fr-CH" sz="8000" b="1" dirty="0">
                <a:solidFill>
                  <a:srgbClr val="00B0F0"/>
                </a:solidFill>
                <a:effectLst>
                  <a:outerShdw blurRad="38100" dist="38100" dir="2700000" algn="tl">
                    <a:srgbClr val="000000">
                      <a:alpha val="43137"/>
                    </a:srgbClr>
                  </a:outerShdw>
                </a:effectLst>
              </a:rPr>
              <a:t>bleu divin), </a:t>
            </a:r>
            <a:r>
              <a:rPr lang="fr-CH" sz="8000" b="1" dirty="0">
                <a:solidFill>
                  <a:srgbClr val="FF0000"/>
                </a:solidFill>
                <a:effectLst>
                  <a:outerShdw blurRad="38100" dist="38100" dir="2700000" algn="tl">
                    <a:srgbClr val="000000">
                      <a:alpha val="43137"/>
                    </a:srgbClr>
                  </a:outerShdw>
                </a:effectLst>
              </a:rPr>
              <a:t>assis présente  Jésus, sur ces genoux  en tenant ces bras.</a:t>
            </a:r>
          </a:p>
          <a:p>
            <a:pPr algn="l"/>
            <a:r>
              <a:rPr lang="fr-CH" sz="8000" b="1" dirty="0">
                <a:solidFill>
                  <a:srgbClr val="00B0F0"/>
                </a:solidFill>
                <a:effectLst>
                  <a:outerShdw blurRad="38100" dist="38100" dir="2700000" algn="tl">
                    <a:srgbClr val="000000">
                      <a:alpha val="43137"/>
                    </a:srgbClr>
                  </a:outerShdw>
                </a:effectLst>
              </a:rPr>
              <a:t>Marie en prière et en  action de grâce à genoux devant Jésus </a:t>
            </a:r>
          </a:p>
          <a:p>
            <a:pPr algn="l"/>
            <a:r>
              <a:rPr lang="fr-CH" sz="8000" b="1" dirty="0">
                <a:solidFill>
                  <a:srgbClr val="FFC000"/>
                </a:solidFill>
                <a:effectLst>
                  <a:outerShdw blurRad="38100" dist="38100" dir="2700000" algn="tl">
                    <a:srgbClr val="000000">
                      <a:alpha val="43137"/>
                    </a:srgbClr>
                  </a:outerShdw>
                </a:effectLst>
              </a:rPr>
              <a:t>Jésus tout nu (vrai homme) avec son auréole (vrai Dieu)</a:t>
            </a:r>
          </a:p>
          <a:p>
            <a:pPr algn="l"/>
            <a:r>
              <a:rPr lang="fr-CH" sz="8000" b="1" dirty="0">
                <a:solidFill>
                  <a:srgbClr val="00B050"/>
                </a:solidFill>
                <a:effectLst>
                  <a:outerShdw blurRad="38100" dist="38100" dir="2700000" algn="tl">
                    <a:srgbClr val="000000">
                      <a:alpha val="43137"/>
                    </a:srgbClr>
                  </a:outerShdw>
                </a:effectLst>
              </a:rPr>
              <a:t>Le bol pour recueillir le prépuce et le couteau pour le couper</a:t>
            </a:r>
          </a:p>
          <a:p>
            <a:pPr algn="l"/>
            <a:r>
              <a:rPr lang="fr-CH" sz="8000" b="1" dirty="0">
                <a:effectLst>
                  <a:outerShdw blurRad="38100" dist="38100" dir="2700000" algn="tl">
                    <a:srgbClr val="000000">
                      <a:alpha val="43137"/>
                    </a:srgbClr>
                  </a:outerShdw>
                </a:effectLst>
              </a:rPr>
              <a:t>Le prêtre, à genoux (contrairement à l’A.T.) pour reconnaître la divinité de Jésus lui coupe le prépuce . Ses habits : violet de l’humilité – bleu pour son service divin – la cape brune et son bonnet de prêtre</a:t>
            </a:r>
          </a:p>
          <a:p>
            <a:pPr algn="l"/>
            <a:endParaRPr lang="fr-CH" sz="4200" b="1" dirty="0">
              <a:solidFill>
                <a:srgbClr val="0070C0"/>
              </a:solidFill>
              <a:effectLst>
                <a:outerShdw blurRad="38100" dist="38100" dir="2700000" algn="tl">
                  <a:srgbClr val="000000">
                    <a:alpha val="43137"/>
                  </a:srgbClr>
                </a:outerShdw>
              </a:effectLst>
            </a:endParaRPr>
          </a:p>
          <a:p>
            <a:endParaRPr lang="fr-CH" dirty="0"/>
          </a:p>
          <a:p>
            <a:pPr>
              <a:lnSpc>
                <a:spcPct val="120000"/>
              </a:lnSpc>
            </a:pPr>
            <a:r>
              <a:rPr lang="fr-CH" sz="9600" b="1" dirty="0">
                <a:solidFill>
                  <a:srgbClr val="FFC000"/>
                </a:solidFill>
                <a:effectLst>
                  <a:outerShdw blurRad="38100" dist="38100" dir="2700000" algn="tl">
                    <a:srgbClr val="000000">
                      <a:alpha val="43137"/>
                    </a:srgbClr>
                  </a:outerShdw>
                </a:effectLst>
              </a:rPr>
              <a:t>Jésus</a:t>
            </a:r>
            <a:r>
              <a:rPr lang="fr-CH" sz="9600" dirty="0">
                <a:effectLst>
                  <a:outerShdw blurRad="38100" dist="38100" dir="2700000" algn="tl">
                    <a:srgbClr val="000000">
                      <a:alpha val="43137"/>
                    </a:srgbClr>
                  </a:outerShdw>
                </a:effectLst>
              </a:rPr>
              <a:t> le FILS unique </a:t>
            </a:r>
            <a:r>
              <a:rPr lang="fr-CH" sz="9600" b="1" dirty="0">
                <a:solidFill>
                  <a:srgbClr val="FF0000"/>
                </a:solidFill>
                <a:effectLst>
                  <a:outerShdw blurRad="38100" dist="38100" dir="2700000" algn="tl">
                    <a:srgbClr val="000000">
                      <a:alpha val="43137"/>
                    </a:srgbClr>
                  </a:outerShdw>
                </a:effectLst>
              </a:rPr>
              <a:t>de Dieu</a:t>
            </a:r>
            <a:r>
              <a:rPr lang="fr-CH" sz="9600" dirty="0">
                <a:effectLst>
                  <a:outerShdw blurRad="38100" dist="38100" dir="2700000" algn="tl">
                    <a:srgbClr val="000000">
                      <a:alpha val="43137"/>
                    </a:srgbClr>
                  </a:outerShdw>
                </a:effectLst>
              </a:rPr>
              <a:t>, </a:t>
            </a:r>
            <a:r>
              <a:rPr lang="fr-CH" sz="9600" b="1" dirty="0">
                <a:solidFill>
                  <a:srgbClr val="FFC000"/>
                </a:solidFill>
                <a:effectLst>
                  <a:outerShdw blurRad="38100" dist="38100" dir="2700000" algn="tl">
                    <a:srgbClr val="000000">
                      <a:alpha val="43137"/>
                    </a:srgbClr>
                  </a:outerShdw>
                </a:effectLst>
              </a:rPr>
              <a:t>l’HOMME nouveau</a:t>
            </a:r>
            <a:r>
              <a:rPr lang="fr-CH" sz="9600" dirty="0">
                <a:effectLst>
                  <a:outerShdw blurRad="38100" dist="38100" dir="2700000" algn="tl">
                    <a:srgbClr val="000000">
                      <a:alpha val="43137"/>
                    </a:srgbClr>
                  </a:outerShdw>
                </a:effectLst>
              </a:rPr>
              <a:t>, se soumet aux coutumes religieuses. Il en accompli le sens : </a:t>
            </a:r>
            <a:br>
              <a:rPr lang="fr-CH" sz="9600" dirty="0">
                <a:effectLst>
                  <a:outerShdw blurRad="38100" dist="38100" dir="2700000" algn="tl">
                    <a:srgbClr val="000000">
                      <a:alpha val="43137"/>
                    </a:srgbClr>
                  </a:outerShdw>
                </a:effectLst>
              </a:rPr>
            </a:br>
            <a:r>
              <a:rPr lang="fr-CH" sz="9600" b="1" dirty="0">
                <a:solidFill>
                  <a:srgbClr val="00B0F0"/>
                </a:solidFill>
                <a:effectLst>
                  <a:outerShdw blurRad="38100" dist="38100" dir="2700000" algn="tl">
                    <a:srgbClr val="000000">
                      <a:alpha val="43137"/>
                    </a:srgbClr>
                  </a:outerShdw>
                </a:effectLst>
              </a:rPr>
              <a:t>don total de soi-même</a:t>
            </a:r>
            <a:r>
              <a:rPr lang="fr-CH" sz="9600" dirty="0">
                <a:solidFill>
                  <a:srgbClr val="00B0F0"/>
                </a:solidFill>
                <a:effectLst>
                  <a:outerShdw blurRad="38100" dist="38100" dir="2700000" algn="tl">
                    <a:srgbClr val="000000">
                      <a:alpha val="43137"/>
                    </a:srgbClr>
                  </a:outerShdw>
                </a:effectLst>
              </a:rPr>
              <a:t> </a:t>
            </a:r>
            <a:r>
              <a:rPr lang="fr-CH" sz="9600" dirty="0">
                <a:effectLst>
                  <a:outerShdw blurRad="38100" dist="38100" dir="2700000" algn="tl">
                    <a:srgbClr val="000000">
                      <a:alpha val="43137"/>
                    </a:srgbClr>
                  </a:outerShdw>
                </a:effectLst>
              </a:rPr>
              <a:t>pour reconnaître et accueillir</a:t>
            </a:r>
            <a:br>
              <a:rPr lang="fr-CH" sz="9600" dirty="0">
                <a:effectLst>
                  <a:outerShdw blurRad="38100" dist="38100" dir="2700000" algn="tl">
                    <a:srgbClr val="000000">
                      <a:alpha val="43137"/>
                    </a:srgbClr>
                  </a:outerShdw>
                </a:effectLst>
              </a:rPr>
            </a:br>
            <a:r>
              <a:rPr lang="fr-CH" sz="9600" b="1" dirty="0">
                <a:solidFill>
                  <a:srgbClr val="FF0000"/>
                </a:solidFill>
                <a:effectLst>
                  <a:outerShdw blurRad="38100" dist="38100" dir="2700000" algn="tl">
                    <a:srgbClr val="000000">
                      <a:alpha val="43137"/>
                    </a:srgbClr>
                  </a:outerShdw>
                </a:effectLst>
              </a:rPr>
              <a:t>l’Alliance de Dieu </a:t>
            </a:r>
            <a:r>
              <a:rPr lang="fr-CH" sz="9600" dirty="0">
                <a:effectLst>
                  <a:outerShdw blurRad="38100" dist="38100" dir="2700000" algn="tl">
                    <a:srgbClr val="000000">
                      <a:alpha val="43137"/>
                    </a:srgbClr>
                  </a:outerShdw>
                </a:effectLst>
              </a:rPr>
              <a:t>avec les hommes</a:t>
            </a:r>
            <a:r>
              <a:rPr lang="fr-CH" sz="6400" dirty="0">
                <a:effectLst>
                  <a:outerShdw blurRad="38100" dist="38100" dir="2700000" algn="tl">
                    <a:srgbClr val="000000">
                      <a:alpha val="43137"/>
                    </a:srgbClr>
                  </a:outerShdw>
                </a:effectLst>
              </a:rPr>
              <a:t>.</a:t>
            </a:r>
            <a:endParaRPr lang="fr-CH" sz="2800" dirty="0"/>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F875E6C-F1D5-4007-AA5E-4A1C4733AB1A}"/>
              </a:ext>
            </a:extLst>
          </p:cNvPr>
          <p:cNvPicPr>
            <a:picLocks noChangeAspect="1"/>
          </p:cNvPicPr>
          <p:nvPr/>
        </p:nvPicPr>
        <p:blipFill>
          <a:blip r:embed="rId5"/>
          <a:stretch>
            <a:fillRect/>
          </a:stretch>
        </p:blipFill>
        <p:spPr>
          <a:xfrm>
            <a:off x="8112224" y="-76"/>
            <a:ext cx="4070090" cy="6876058"/>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flipV="1">
            <a:off x="7608168" y="1556792"/>
            <a:ext cx="1512168"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a:off x="6239421" y="2986193"/>
            <a:ext cx="3241736" cy="21631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flipV="1">
            <a:off x="6744072" y="1920009"/>
            <a:ext cx="4035916" cy="71690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6637794" y="3372782"/>
            <a:ext cx="3130614" cy="97109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5D7F1FD9-DF89-4461-81EC-648E0E856AF9}"/>
              </a:ext>
            </a:extLst>
          </p:cNvPr>
          <p:cNvCxnSpPr>
            <a:cxnSpLocks/>
          </p:cNvCxnSpPr>
          <p:nvPr/>
        </p:nvCxnSpPr>
        <p:spPr>
          <a:xfrm>
            <a:off x="6888088" y="4077072"/>
            <a:ext cx="4104680" cy="1368152"/>
          </a:xfrm>
          <a:prstGeom prst="straightConnector1">
            <a:avLst/>
          </a:prstGeom>
          <a:ln w="3810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F8835388-9445-4130-9075-287FE83B85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4199416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63622">
        <p:fade/>
      </p:transition>
    </mc:Choice>
    <mc:Fallback xmlns="">
      <p:transition spd="med" advTm="63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2|5.7|7.9"/>
</p:tagLst>
</file>

<file path=ppt/tags/tag2.xml><?xml version="1.0" encoding="utf-8"?>
<p:tagLst xmlns:a="http://schemas.openxmlformats.org/drawingml/2006/main" xmlns:r="http://schemas.openxmlformats.org/officeDocument/2006/relationships" xmlns:p="http://schemas.openxmlformats.org/presentationml/2006/main">
  <p:tag name="TIMING" val="|0.9|7.7|6.4|3.4"/>
</p:tagLst>
</file>

<file path=ppt/tags/tag3.xml><?xml version="1.0" encoding="utf-8"?>
<p:tagLst xmlns:a="http://schemas.openxmlformats.org/drawingml/2006/main" xmlns:r="http://schemas.openxmlformats.org/officeDocument/2006/relationships" xmlns:p="http://schemas.openxmlformats.org/presentationml/2006/main">
  <p:tag name="TIMING" val="|1.6|10.9|4.2|5.4|4.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754</Words>
  <Application>Microsoft Office PowerPoint</Application>
  <PresentationFormat>Grand écran</PresentationFormat>
  <Paragraphs>98</Paragraphs>
  <Slides>11</Slides>
  <Notes>0</Notes>
  <HiddenSlides>0</HiddenSlides>
  <MMClips>10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11</vt:i4>
      </vt:variant>
    </vt:vector>
  </HeadingPairs>
  <TitlesOfParts>
    <vt:vector size="20" baseType="lpstr">
      <vt:lpstr>Aptos</vt:lpstr>
      <vt:lpstr>Aptos Display</vt:lpstr>
      <vt:lpstr>Arial</vt:lpstr>
      <vt:lpstr>Calibri</vt:lpstr>
      <vt:lpstr>Calibri Light</vt:lpstr>
      <vt:lpstr>Comic Sans MS</vt:lpstr>
      <vt:lpstr>Cooper Black</vt:lpstr>
      <vt:lpstr>Thème Office</vt:lpstr>
      <vt:lpstr>1_Thème Office</vt:lpstr>
      <vt:lpstr>Présentation PowerPoint</vt:lpstr>
      <vt:lpstr>3. Circoncision</vt:lpstr>
      <vt:lpstr>3. Circoncision</vt:lpstr>
      <vt:lpstr>3. Circoncision</vt:lpstr>
      <vt:lpstr>Circoncision</vt:lpstr>
      <vt:lpstr>3. Circoncision</vt:lpstr>
      <vt:lpstr>3. Circoncision</vt:lpstr>
      <vt:lpstr>3. Circoncision</vt:lpstr>
      <vt:lpstr>3. Circoncision</vt:lpstr>
      <vt:lpstr>1. Annonciation</vt:lpstr>
      <vt:lpstr>3. Circoncision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Schubiger Bernard</dc:creator>
  <cp:lastModifiedBy>Schubiger Bernard</cp:lastModifiedBy>
  <cp:revision>1</cp:revision>
  <dcterms:created xsi:type="dcterms:W3CDTF">2024-11-20T16:26:09Z</dcterms:created>
  <dcterms:modified xsi:type="dcterms:W3CDTF">2024-11-20T16:26:37Z</dcterms:modified>
</cp:coreProperties>
</file>