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91" r:id="rId4"/>
    <p:sldId id="292" r:id="rId5"/>
    <p:sldId id="293" r:id="rId6"/>
    <p:sldId id="295" r:id="rId7"/>
    <p:sldId id="296" r:id="rId8"/>
    <p:sldId id="297" r:id="rId9"/>
    <p:sldId id="298" r:id="rId10"/>
    <p:sldId id="299" r:id="rId11"/>
    <p:sldId id="300"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CA7866-A5A8-1AFA-E483-20120A58DCE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0C6359CF-71CA-7B79-C903-298F43A78B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9D5C8E62-696F-EEE1-AA47-275F54D22070}"/>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1486D907-A9E7-1C09-1CB6-99EB8D8A3A8B}"/>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8B42DD0A-520D-805B-F63A-77D324CD8538}"/>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62027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E450AD-EE54-1E39-AA18-14BC428B1600}"/>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90BF31F3-745C-DB51-2872-F749A8DB2A7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E741F16A-95A6-7D58-E709-F3C918FB0AEC}"/>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FAED22AB-AAA3-B52F-6841-DBD2CBCB5198}"/>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2F0FEED7-9B40-E357-4432-8BE0D087D901}"/>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134846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97B909F-EE8F-D287-C826-09A788A198DE}"/>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FC34EEBD-FBC7-B32A-FE85-6E982E195DE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47D86160-AE60-2EE2-D1C6-ADDD7E1BE912}"/>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FA0A6533-F2B5-6472-1716-BEEF65AC630C}"/>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A3A29FB2-E0A1-2703-9A79-2F53EE70D89D}"/>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3067531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F1A0F-1628-4472-8664-EDB012F1071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C92671E4-6776-4DE9-B09F-DC623F9CF9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D925D9B1-DD94-4B4A-A9BA-CE4CB8280704}"/>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A730FAD2-2736-43C2-BE13-C30F251746F1}"/>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72E02B9-7FF6-4115-A241-FC50367B84E5}"/>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25028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867E8E-EBE9-4762-A516-582752576409}"/>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975E603-8AD1-443C-B3DE-5E507AFA8EED}"/>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EA674591-A41A-45E4-8BEA-1BFB3ED90D68}"/>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4E2E306E-DF32-4B15-99F8-5F1067955FA2}"/>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4633A91B-844A-44C8-8EB6-A3EB32545E02}"/>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201555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1BB7C9-75B1-4FAC-8C3D-D4E99CD6EDC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D4C60AD5-839A-4B21-B98A-C62DAA853F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87FE618-0709-459A-9B5B-EE08A2F03290}"/>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FD65CA6D-26D7-48BE-BB43-9A45BD64D269}"/>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618A1B76-5E3D-43DE-BA25-E0D9FE1A06E4}"/>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614491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BE85D-C24F-4306-8069-B7378BB1D8D0}"/>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4AA2CC3B-1167-4C83-AFEA-122D3FAAB93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627CDBF-1F3F-4C67-B577-0A2D070B425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263C1CFC-68C4-4C07-B15F-267A84CC6DA6}"/>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17A3BA03-ECBF-4DB5-8689-FAC64F1A151A}"/>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D4CEF383-EE10-454C-B12D-8428619FEBF4}"/>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887921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E337E-BFBE-4356-929A-A17D6C60FED5}"/>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52A9A5EC-5CFE-40AA-B0DE-6C61DD9ED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179BA89-E343-4805-B44A-EEF0BA73D20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F4CBB433-144F-4296-93FA-0A550F464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BCCAE4F-1414-4A1C-AB21-9644A941EB7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BF0C6B11-B14B-4C0C-BC67-F881272FFAB2}"/>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8" name="Espace réservé du pied de page 7">
            <a:extLst>
              <a:ext uri="{FF2B5EF4-FFF2-40B4-BE49-F238E27FC236}">
                <a16:creationId xmlns:a16="http://schemas.microsoft.com/office/drawing/2014/main" id="{A4557731-4EA1-4D19-AAE6-9FD5D9F11EC2}"/>
              </a:ext>
            </a:extLst>
          </p:cNvPr>
          <p:cNvSpPr>
            <a:spLocks noGrp="1"/>
          </p:cNvSpPr>
          <p:nvPr>
            <p:ph type="ftr" sz="quarter" idx="11"/>
          </p:nvPr>
        </p:nvSpPr>
        <p:spPr/>
        <p:txBody>
          <a:bodyPr/>
          <a:lstStyle/>
          <a:p>
            <a:endParaRPr lang="en-US" dirty="0"/>
          </a:p>
        </p:txBody>
      </p:sp>
      <p:sp>
        <p:nvSpPr>
          <p:cNvPr id="9" name="Espace réservé du numéro de diapositive 8">
            <a:extLst>
              <a:ext uri="{FF2B5EF4-FFF2-40B4-BE49-F238E27FC236}">
                <a16:creationId xmlns:a16="http://schemas.microsoft.com/office/drawing/2014/main" id="{32A06664-CCA5-4A86-B664-E26C04774A6E}"/>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7212588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9722F-E4A7-4B78-9B43-3B89F879263D}"/>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9AE39A1B-10D7-4F5F-A199-51DA5D7C8F22}"/>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4" name="Espace réservé du pied de page 3">
            <a:extLst>
              <a:ext uri="{FF2B5EF4-FFF2-40B4-BE49-F238E27FC236}">
                <a16:creationId xmlns:a16="http://schemas.microsoft.com/office/drawing/2014/main" id="{780E0FA0-7750-4857-B786-FF49F9BDD9E1}"/>
              </a:ext>
            </a:extLst>
          </p:cNvPr>
          <p:cNvSpPr>
            <a:spLocks noGrp="1"/>
          </p:cNvSpPr>
          <p:nvPr>
            <p:ph type="ftr" sz="quarter" idx="11"/>
          </p:nvPr>
        </p:nvSpPr>
        <p:spPr/>
        <p:txBody>
          <a:bodyPr/>
          <a:lstStyle/>
          <a:p>
            <a:endParaRPr lang="en-US" dirty="0"/>
          </a:p>
        </p:txBody>
      </p:sp>
      <p:sp>
        <p:nvSpPr>
          <p:cNvPr id="5" name="Espace réservé du numéro de diapositive 4">
            <a:extLst>
              <a:ext uri="{FF2B5EF4-FFF2-40B4-BE49-F238E27FC236}">
                <a16:creationId xmlns:a16="http://schemas.microsoft.com/office/drawing/2014/main" id="{2F8A01DC-44BC-4106-887C-90766566ED1A}"/>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656785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AE50E1E-70D6-4347-8256-83EDB8E60DCD}"/>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3" name="Espace réservé du pied de page 2">
            <a:extLst>
              <a:ext uri="{FF2B5EF4-FFF2-40B4-BE49-F238E27FC236}">
                <a16:creationId xmlns:a16="http://schemas.microsoft.com/office/drawing/2014/main" id="{07DD5C2C-3B1F-495C-91AB-742A440986B3}"/>
              </a:ext>
            </a:extLst>
          </p:cNvPr>
          <p:cNvSpPr>
            <a:spLocks noGrp="1"/>
          </p:cNvSpPr>
          <p:nvPr>
            <p:ph type="ftr" sz="quarter" idx="11"/>
          </p:nvPr>
        </p:nvSpPr>
        <p:spPr/>
        <p:txBody>
          <a:bodyPr/>
          <a:lstStyle/>
          <a:p>
            <a:endParaRPr lang="en-US" dirty="0"/>
          </a:p>
        </p:txBody>
      </p:sp>
      <p:sp>
        <p:nvSpPr>
          <p:cNvPr id="4" name="Espace réservé du numéro de diapositive 3">
            <a:extLst>
              <a:ext uri="{FF2B5EF4-FFF2-40B4-BE49-F238E27FC236}">
                <a16:creationId xmlns:a16="http://schemas.microsoft.com/office/drawing/2014/main" id="{E8F8DB51-D106-4FD3-828E-62FBF079F04E}"/>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916564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FA6CFB-8674-4C8B-B438-A3614F517C4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569C7808-13AC-48F5-9D84-FAB017FD69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E1C903A-52BB-42E3-969C-793418AB0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FF6E145-3035-4AB8-AA68-2372927545AD}"/>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5FF5E93D-5351-4F50-80B4-B90C98758CA6}"/>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3D2E5BFB-8542-454D-A187-4E2F96B85158}"/>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276334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D20CC8-18E0-406F-7BFC-31D7285207A3}"/>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406AFDE9-7B65-E329-8A96-AA89913A446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BE6ED515-2C98-B054-58BC-EFE8BDD0E10C}"/>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8B4E838D-D8A2-25CE-3065-6CAAACF8E7CF}"/>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C31A74DC-294F-BFF4-E9D0-170232FB008B}"/>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1701496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C91635-E04B-45D1-94BD-9BA38D357F0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091CE4B6-A3CB-4165-B070-2773249D2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dirty="0"/>
          </a:p>
        </p:txBody>
      </p:sp>
      <p:sp>
        <p:nvSpPr>
          <p:cNvPr id="4" name="Espace réservé du texte 3">
            <a:extLst>
              <a:ext uri="{FF2B5EF4-FFF2-40B4-BE49-F238E27FC236}">
                <a16:creationId xmlns:a16="http://schemas.microsoft.com/office/drawing/2014/main" id="{F95DCD67-07BE-4EAA-9BEF-558E4A556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3D6FD61-1887-454C-8545-18E3C5AAC58B}"/>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6" name="Espace réservé du pied de page 5">
            <a:extLst>
              <a:ext uri="{FF2B5EF4-FFF2-40B4-BE49-F238E27FC236}">
                <a16:creationId xmlns:a16="http://schemas.microsoft.com/office/drawing/2014/main" id="{D3EFEAC9-9E93-4B3F-A8B7-F1B8C4AAFF95}"/>
              </a:ext>
            </a:extLst>
          </p:cNvPr>
          <p:cNvSpPr>
            <a:spLocks noGrp="1"/>
          </p:cNvSpPr>
          <p:nvPr>
            <p:ph type="ftr" sz="quarter" idx="11"/>
          </p:nvPr>
        </p:nvSpPr>
        <p:spPr/>
        <p:txBody>
          <a:bodyPr/>
          <a:lstStyle/>
          <a:p>
            <a:endParaRPr lang="en-US" dirty="0"/>
          </a:p>
        </p:txBody>
      </p:sp>
      <p:sp>
        <p:nvSpPr>
          <p:cNvPr id="7" name="Espace réservé du numéro de diapositive 6">
            <a:extLst>
              <a:ext uri="{FF2B5EF4-FFF2-40B4-BE49-F238E27FC236}">
                <a16:creationId xmlns:a16="http://schemas.microsoft.com/office/drawing/2014/main" id="{052D12A6-A54A-4E83-A90C-D1195A18DB26}"/>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3984434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66164F-EA2B-4BF8-81EE-139712809824}"/>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5F2D4C77-2895-4EC2-AA01-FFD4D417EA4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9CE3DF3-E585-4F7F-810F-36E8E6C5EE11}"/>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1D515FAD-40F2-4DA8-954F-DAA4884EBF1D}"/>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F7A99C2-0E33-4DBF-8AA3-EA010E6AE501}"/>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691781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C06E34D-27C7-44C9-9E97-415CAF4FD38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97FF210-DB28-4FC6-846B-92A8FC72FA7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20158D13-6652-4B45-A9F3-7A1F0E725BA6}"/>
              </a:ext>
            </a:extLst>
          </p:cNvPr>
          <p:cNvSpPr>
            <a:spLocks noGrp="1"/>
          </p:cNvSpPr>
          <p:nvPr>
            <p:ph type="dt" sz="half" idx="10"/>
          </p:nvPr>
        </p:nvSpPr>
        <p:spPr/>
        <p:txBody>
          <a:body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DBFDC0AE-8951-4C83-A15D-E004F8D77E06}"/>
              </a:ext>
            </a:extLst>
          </p:cNvPr>
          <p:cNvSpPr>
            <a:spLocks noGrp="1"/>
          </p:cNvSpPr>
          <p:nvPr>
            <p:ph type="ftr" sz="quarter" idx="11"/>
          </p:nvPr>
        </p:nvSpPr>
        <p:spPr/>
        <p:txBody>
          <a:bodyPr/>
          <a:lstStyle/>
          <a:p>
            <a:endParaRPr lang="en-US" dirty="0"/>
          </a:p>
        </p:txBody>
      </p:sp>
      <p:sp>
        <p:nvSpPr>
          <p:cNvPr id="6" name="Espace réservé du numéro de diapositive 5">
            <a:extLst>
              <a:ext uri="{FF2B5EF4-FFF2-40B4-BE49-F238E27FC236}">
                <a16:creationId xmlns:a16="http://schemas.microsoft.com/office/drawing/2014/main" id="{D5100563-AA04-4EAC-B9FE-6EB4E6254043}"/>
              </a:ext>
            </a:extLst>
          </p:cNvPr>
          <p:cNvSpPr>
            <a:spLocks noGrp="1"/>
          </p:cNvSpPr>
          <p:nvPr>
            <p:ph type="sldNum" sz="quarter" idx="12"/>
          </p:nvPr>
        </p:nvSpPr>
        <p:spPr/>
        <p:txBody>
          <a:bodyPr/>
          <a:lstStyle/>
          <a:p>
            <a:fld id="{B2DC25EE-239B-4C5F-AAD1-255A7D5F1EE2}" type="slidenum">
              <a:rPr lang="en-US" smtClean="0"/>
              <a:t>‹N°›</a:t>
            </a:fld>
            <a:endParaRPr lang="en-US" dirty="0"/>
          </a:p>
        </p:txBody>
      </p:sp>
    </p:spTree>
    <p:extLst>
      <p:ext uri="{BB962C8B-B14F-4D97-AF65-F5344CB8AC3E}">
        <p14:creationId xmlns:p14="http://schemas.microsoft.com/office/powerpoint/2010/main" val="1876215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0104B5-5E88-3A0B-8B2B-6947D4A95EB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A83E8588-D010-6289-5762-6CCEC7CF5EF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F2CFA7B-FFE5-2CC2-C42D-F129227C32D0}"/>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489C6B32-F648-6849-2A84-C9775EB4FC26}"/>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1B07108B-3809-B60E-2C52-01272078ABCD}"/>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77853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039A16-AD79-4871-BE8B-C2DD6EFB8D09}"/>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0DBD3D7F-49CE-B28E-065E-F39FC73C97A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79682FB3-B74D-702B-9577-86F1B244603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4E7A5698-DA9F-D93F-5DCC-B1E253F05F90}"/>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C6AE50B1-5E1B-3049-A562-068398226CF0}"/>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4EAEC488-45AD-52E3-BCBD-0476714E14F4}"/>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107247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3B1F8-D109-59DF-650C-4D437DF46BAE}"/>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B8769EE-C96C-B8F5-8803-348DEA3334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1151B2B-8651-B4E6-0203-EEC54600AB8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B5C70A94-7D3C-E7A2-5F28-5B23221AF2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EA5E816-9B54-9F5C-144D-87E45A50CB3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CC565BD6-4DA6-BD83-90E8-90DAF7DBFC67}"/>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8" name="Espace réservé du pied de page 7">
            <a:extLst>
              <a:ext uri="{FF2B5EF4-FFF2-40B4-BE49-F238E27FC236}">
                <a16:creationId xmlns:a16="http://schemas.microsoft.com/office/drawing/2014/main" id="{9E6E0367-CA45-A177-F801-1ABD7E0E707D}"/>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4BC8C458-49FF-3DA6-811A-D78501626BB3}"/>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842709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7DE472-9B74-2CB0-3EF5-1DE7124FB34E}"/>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6EDBD49A-4FA6-2C74-F0C0-E037CB6C62F0}"/>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4" name="Espace réservé du pied de page 3">
            <a:extLst>
              <a:ext uri="{FF2B5EF4-FFF2-40B4-BE49-F238E27FC236}">
                <a16:creationId xmlns:a16="http://schemas.microsoft.com/office/drawing/2014/main" id="{3B8272E1-C816-8F63-A110-AC5D373AD1C1}"/>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BDD65A76-99BE-27D0-8269-21D81543C8C4}"/>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422140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EC3BB50-715E-22F4-09A3-E64C575819F5}"/>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3" name="Espace réservé du pied de page 2">
            <a:extLst>
              <a:ext uri="{FF2B5EF4-FFF2-40B4-BE49-F238E27FC236}">
                <a16:creationId xmlns:a16="http://schemas.microsoft.com/office/drawing/2014/main" id="{3786B086-2B43-95FC-7D58-0809EAE82227}"/>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FDC947F2-61E9-78D2-B3BF-0BE5E4D6C08B}"/>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407536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99B164-F758-F101-6440-8DDDF3A8151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D8061D6-5621-24DB-5978-B179C95DA5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CB559C4E-C2AC-E09E-F6CA-73ACFF059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8EF58B8-5BA2-C088-9D7A-84CC85A33C7B}"/>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35CC0FEE-A705-6B07-5042-4FE27097B94B}"/>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9C3FD922-C9AD-9BED-223C-67907E435AC1}"/>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2647182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151F94-5B5C-4607-2F33-38CCBB70DDD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7E1C77AF-88FE-F1E5-5338-B9DD2C0BA1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7180FA26-808A-5D39-59A0-4FEDDC40D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0220362-C071-A644-20E1-DB36BDF6EC18}"/>
              </a:ext>
            </a:extLst>
          </p:cNvPr>
          <p:cNvSpPr>
            <a:spLocks noGrp="1"/>
          </p:cNvSpPr>
          <p:nvPr>
            <p:ph type="dt" sz="half" idx="10"/>
          </p:nvPr>
        </p:nvSpPr>
        <p:spPr/>
        <p:txBody>
          <a:bodyPr/>
          <a:lstStyle/>
          <a:p>
            <a:fld id="{A4072448-9458-48AE-954E-B4D37742B58D}" type="datetimeFigureOut">
              <a:rPr lang="fr-CH" smtClean="0"/>
              <a:t>20.11.2024</a:t>
            </a:fld>
            <a:endParaRPr lang="fr-CH"/>
          </a:p>
        </p:txBody>
      </p:sp>
      <p:sp>
        <p:nvSpPr>
          <p:cNvPr id="6" name="Espace réservé du pied de page 5">
            <a:extLst>
              <a:ext uri="{FF2B5EF4-FFF2-40B4-BE49-F238E27FC236}">
                <a16:creationId xmlns:a16="http://schemas.microsoft.com/office/drawing/2014/main" id="{FE4F06D3-D499-D889-3663-68B44233CD0A}"/>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3809331-B55B-92B3-42ED-CCCCE70B2B3E}"/>
              </a:ext>
            </a:extLst>
          </p:cNvPr>
          <p:cNvSpPr>
            <a:spLocks noGrp="1"/>
          </p:cNvSpPr>
          <p:nvPr>
            <p:ph type="sldNum" sz="quarter" idx="12"/>
          </p:nvPr>
        </p:nvSpPr>
        <p:spPr/>
        <p:txBody>
          <a:bodyPr/>
          <a:lstStyle/>
          <a:p>
            <a:fld id="{1DDD32FE-3E30-42FC-9D13-84837979FDF7}" type="slidenum">
              <a:rPr lang="fr-CH" smtClean="0"/>
              <a:t>‹N°›</a:t>
            </a:fld>
            <a:endParaRPr lang="fr-CH"/>
          </a:p>
        </p:txBody>
      </p:sp>
    </p:spTree>
    <p:extLst>
      <p:ext uri="{BB962C8B-B14F-4D97-AF65-F5344CB8AC3E}">
        <p14:creationId xmlns:p14="http://schemas.microsoft.com/office/powerpoint/2010/main" val="1336741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1C5DAB6-887E-8900-944C-A1BE5D03BA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C7CDB23-5C75-6E81-0D3B-23710FBD34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9622E0E1-4796-A26E-F4C2-B999383CBA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072448-9458-48AE-954E-B4D37742B58D}" type="datetimeFigureOut">
              <a:rPr lang="fr-CH" smtClean="0"/>
              <a:t>20.11.2024</a:t>
            </a:fld>
            <a:endParaRPr lang="fr-CH"/>
          </a:p>
        </p:txBody>
      </p:sp>
      <p:sp>
        <p:nvSpPr>
          <p:cNvPr id="5" name="Espace réservé du pied de page 4">
            <a:extLst>
              <a:ext uri="{FF2B5EF4-FFF2-40B4-BE49-F238E27FC236}">
                <a16:creationId xmlns:a16="http://schemas.microsoft.com/office/drawing/2014/main" id="{47B76B0A-3B4A-1946-A003-9CC2CDB235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CBA55B96-7A3B-2453-08FD-4E133D4839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DDD32FE-3E30-42FC-9D13-84837979FDF7}" type="slidenum">
              <a:rPr lang="fr-CH" smtClean="0"/>
              <a:t>‹N°›</a:t>
            </a:fld>
            <a:endParaRPr lang="fr-CH"/>
          </a:p>
        </p:txBody>
      </p:sp>
    </p:spTree>
    <p:extLst>
      <p:ext uri="{BB962C8B-B14F-4D97-AF65-F5344CB8AC3E}">
        <p14:creationId xmlns:p14="http://schemas.microsoft.com/office/powerpoint/2010/main" val="1160046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0B497DF-E19C-408F-8E37-F4861C6C4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A146B0A1-B845-4DDC-81DF-1C478E877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2FD5E64-9FC1-4AC3-9409-035AD7AFE3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11/20/2024</a:t>
            </a:fld>
            <a:endParaRPr lang="en-US" dirty="0"/>
          </a:p>
        </p:txBody>
      </p:sp>
      <p:sp>
        <p:nvSpPr>
          <p:cNvPr id="5" name="Espace réservé du pied de page 4">
            <a:extLst>
              <a:ext uri="{FF2B5EF4-FFF2-40B4-BE49-F238E27FC236}">
                <a16:creationId xmlns:a16="http://schemas.microsoft.com/office/drawing/2014/main" id="{485B518F-A1FD-4A20-9A39-BDB0434BC0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ce réservé du numéro de diapositive 5">
            <a:extLst>
              <a:ext uri="{FF2B5EF4-FFF2-40B4-BE49-F238E27FC236}">
                <a16:creationId xmlns:a16="http://schemas.microsoft.com/office/drawing/2014/main" id="{02CAB1DD-2E2E-44B0-AED5-DE2C5C3F7D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dirty="0"/>
          </a:p>
        </p:txBody>
      </p:sp>
    </p:spTree>
    <p:extLst>
      <p:ext uri="{BB962C8B-B14F-4D97-AF65-F5344CB8AC3E}">
        <p14:creationId xmlns:p14="http://schemas.microsoft.com/office/powerpoint/2010/main" val="1970297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0B2EE1-A99C-715A-5B83-0A550A12E1FE}"/>
              </a:ext>
            </a:extLst>
          </p:cNvPr>
          <p:cNvSpPr>
            <a:spLocks noGrp="1"/>
          </p:cNvSpPr>
          <p:nvPr>
            <p:ph type="ctrTitle"/>
          </p:nvPr>
        </p:nvSpPr>
        <p:spPr/>
        <p:txBody>
          <a:bodyPr/>
          <a:lstStyle/>
          <a:p>
            <a:endParaRPr lang="fr-CH"/>
          </a:p>
        </p:txBody>
      </p:sp>
      <p:sp>
        <p:nvSpPr>
          <p:cNvPr id="3" name="Sous-titre 2">
            <a:extLst>
              <a:ext uri="{FF2B5EF4-FFF2-40B4-BE49-F238E27FC236}">
                <a16:creationId xmlns:a16="http://schemas.microsoft.com/office/drawing/2014/main" id="{2976EE60-6224-DDF4-B445-13A5DF87A535}"/>
              </a:ext>
            </a:extLst>
          </p:cNvPr>
          <p:cNvSpPr>
            <a:spLocks noGrp="1"/>
          </p:cNvSpPr>
          <p:nvPr>
            <p:ph type="subTitle" idx="1"/>
          </p:nvPr>
        </p:nvSpPr>
        <p:spPr/>
        <p:txBody>
          <a:bodyPr/>
          <a:lstStyle/>
          <a:p>
            <a:endParaRPr lang="fr-CH"/>
          </a:p>
        </p:txBody>
      </p:sp>
    </p:spTree>
    <p:extLst>
      <p:ext uri="{BB962C8B-B14F-4D97-AF65-F5344CB8AC3E}">
        <p14:creationId xmlns:p14="http://schemas.microsoft.com/office/powerpoint/2010/main" val="291238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2258652" y="-217911"/>
            <a:ext cx="7998862" cy="1539246"/>
          </a:xfrm>
        </p:spPr>
        <p:txBody>
          <a:bodyPr anchor="b">
            <a:normAutofit fontScale="90000"/>
          </a:bodyPr>
          <a:lstStyle/>
          <a:p>
            <a:r>
              <a:rPr lang="fr-CH" sz="5400" b="1" spc="300" dirty="0">
                <a:latin typeface="Cooper Black" panose="0208090404030B020404" pitchFamily="18" charset="0"/>
              </a:rPr>
              <a:t>4. Adoration des mages</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6045466" y="1321333"/>
            <a:ext cx="3335301" cy="5536665"/>
          </a:xfrm>
        </p:spPr>
        <p:txBody>
          <a:bodyPr>
            <a:normAutofit fontScale="92500"/>
          </a:bodyPr>
          <a:lstStyle/>
          <a:p>
            <a:pPr algn="l"/>
            <a:r>
              <a:rPr lang="fr-FR" b="1" dirty="0"/>
              <a:t>Isaïe : </a:t>
            </a:r>
            <a:r>
              <a:rPr lang="fr-FR" i="1" dirty="0"/>
              <a:t>Es 60,6 (2,2-3)</a:t>
            </a:r>
          </a:p>
          <a:p>
            <a:pPr algn="l"/>
            <a:r>
              <a:rPr lang="fr-CH" i="1" dirty="0"/>
              <a:t>En grand nombre, des chameaux t’envahiront, de Madiane et d’Épha. Tous les gens de Saba viendront, apportant </a:t>
            </a:r>
            <a:r>
              <a:rPr lang="fr-CH" b="1" i="1" dirty="0"/>
              <a:t>l’or et l’encens </a:t>
            </a:r>
            <a:r>
              <a:rPr lang="fr-CH" i="1" dirty="0"/>
              <a:t>; ils annonceront les exploits du Seigneur.</a:t>
            </a:r>
            <a:endParaRPr lang="fr-FR" i="1" dirty="0"/>
          </a:p>
          <a:p>
            <a:pPr algn="l"/>
            <a:r>
              <a:rPr lang="fr-FR" b="1" dirty="0"/>
              <a:t>Michée :  </a:t>
            </a:r>
            <a:r>
              <a:rPr lang="fr-FR" i="1" dirty="0"/>
              <a:t>Mi </a:t>
            </a:r>
            <a:r>
              <a:rPr lang="fr-CH" dirty="0">
                <a:effectLst>
                  <a:outerShdw blurRad="38100" dist="38100" dir="2700000" algn="tl">
                    <a:srgbClr val="000000">
                      <a:alpha val="43137"/>
                    </a:srgbClr>
                  </a:outerShdw>
                </a:effectLst>
              </a:rPr>
              <a:t>4,1</a:t>
            </a:r>
          </a:p>
          <a:p>
            <a:pPr algn="l"/>
            <a:r>
              <a:rPr lang="fr-CH" i="1" dirty="0">
                <a:effectLst>
                  <a:outerShdw blurRad="38100" dist="38100" dir="2700000" algn="tl">
                    <a:srgbClr val="000000">
                      <a:alpha val="43137"/>
                    </a:srgbClr>
                  </a:outerShdw>
                </a:effectLst>
              </a:rPr>
              <a:t>Il arrivera dans les derniers jours que la </a:t>
            </a:r>
            <a:r>
              <a:rPr lang="fr-CH" b="1" i="1" dirty="0">
                <a:effectLst>
                  <a:outerShdw blurRad="38100" dist="38100" dir="2700000" algn="tl">
                    <a:srgbClr val="000000">
                      <a:alpha val="43137"/>
                    </a:srgbClr>
                  </a:outerShdw>
                </a:effectLst>
              </a:rPr>
              <a:t>montagne de la Maison du Seigneur </a:t>
            </a:r>
            <a:r>
              <a:rPr lang="fr-CH" i="1" dirty="0">
                <a:effectLst>
                  <a:outerShdw blurRad="38100" dist="38100" dir="2700000" algn="tl">
                    <a:srgbClr val="000000">
                      <a:alpha val="43137"/>
                    </a:srgbClr>
                  </a:outerShdw>
                </a:effectLst>
              </a:rPr>
              <a:t>se </a:t>
            </a:r>
            <a:r>
              <a:rPr lang="fr-CH" b="1" i="1" dirty="0">
                <a:effectLst>
                  <a:outerShdw blurRad="38100" dist="38100" dir="2700000" algn="tl">
                    <a:srgbClr val="000000">
                      <a:alpha val="43137"/>
                    </a:srgbClr>
                  </a:outerShdw>
                </a:effectLst>
              </a:rPr>
              <a:t>tiendra plus haut </a:t>
            </a:r>
            <a:r>
              <a:rPr lang="fr-CH" i="1" dirty="0">
                <a:effectLst>
                  <a:outerShdw blurRad="38100" dist="38100" dir="2700000" algn="tl">
                    <a:srgbClr val="000000">
                      <a:alpha val="43137"/>
                    </a:srgbClr>
                  </a:outerShdw>
                </a:effectLst>
              </a:rPr>
              <a:t>que les monts, elle s’élèvera au-dessus des collines. </a:t>
            </a:r>
            <a:r>
              <a:rPr lang="fr-CH" b="1" i="1" dirty="0">
                <a:effectLst>
                  <a:outerShdw blurRad="38100" dist="38100" dir="2700000" algn="tl">
                    <a:srgbClr val="000000">
                      <a:alpha val="43137"/>
                    </a:srgbClr>
                  </a:outerShdw>
                </a:effectLst>
              </a:rPr>
              <a:t>Vers elle afflueront des peuples</a:t>
            </a:r>
            <a:endParaRPr lang="es-ES" b="1" i="1" dirty="0">
              <a:effectLst>
                <a:outerShdw blurRad="38100" dist="38100" dir="2700000" algn="tl">
                  <a:srgbClr val="000000">
                    <a:alpha val="43137"/>
                  </a:srgbClr>
                </a:outerShdw>
              </a:effectLst>
            </a:endParaRPr>
          </a:p>
        </p:txBody>
      </p:sp>
      <p:sp>
        <p:nvSpPr>
          <p:cNvPr id="10" name="Sous-titre 2">
            <a:extLst>
              <a:ext uri="{FF2B5EF4-FFF2-40B4-BE49-F238E27FC236}">
                <a16:creationId xmlns:a16="http://schemas.microsoft.com/office/drawing/2014/main" id="{862476F4-3002-4748-A895-209F1F876D14}"/>
              </a:ext>
            </a:extLst>
          </p:cNvPr>
          <p:cNvSpPr txBox="1">
            <a:spLocks/>
          </p:cNvSpPr>
          <p:nvPr/>
        </p:nvSpPr>
        <p:spPr>
          <a:xfrm>
            <a:off x="2526175" y="1321334"/>
            <a:ext cx="3477733" cy="553666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David :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Ps 71,10</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Les </a:t>
            </a:r>
            <a:r>
              <a:rPr kumimoji="0" lang="fr-CH" sz="2400" b="1" i="1" u="none" strike="noStrike" kern="1200" cap="none" spc="0" normalizeH="0" baseline="0" noProof="0" dirty="0">
                <a:ln>
                  <a:noFill/>
                </a:ln>
                <a:solidFill>
                  <a:prstClr val="white"/>
                </a:solidFill>
                <a:effectLst/>
                <a:uLnTx/>
                <a:uFillTx/>
                <a:latin typeface="Calibri" panose="020F0502020204030204"/>
                <a:ea typeface="+mn-ea"/>
                <a:cs typeface="+mn-cs"/>
              </a:rPr>
              <a:t>rois de Tarsis </a:t>
            </a: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et des Iles apporteront des </a:t>
            </a:r>
            <a:r>
              <a:rPr kumimoji="0" lang="fr-CH" sz="2400" b="1" i="1" u="none" strike="noStrike" kern="1200" cap="none" spc="0" normalizeH="0" baseline="0" noProof="0" dirty="0">
                <a:ln>
                  <a:noFill/>
                </a:ln>
                <a:solidFill>
                  <a:prstClr val="white"/>
                </a:solidFill>
                <a:effectLst/>
                <a:uLnTx/>
                <a:uFillTx/>
                <a:latin typeface="Calibri" panose="020F0502020204030204"/>
                <a:ea typeface="+mn-ea"/>
                <a:cs typeface="+mn-cs"/>
              </a:rPr>
              <a:t>présents. </a:t>
            </a: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Les </a:t>
            </a:r>
            <a:r>
              <a:rPr kumimoji="0" lang="fr-CH" sz="2400" b="1" i="1" u="none" strike="noStrike" kern="1200" cap="none" spc="0" normalizeH="0" baseline="0" noProof="0" dirty="0">
                <a:ln>
                  <a:noFill/>
                </a:ln>
                <a:solidFill>
                  <a:prstClr val="white"/>
                </a:solidFill>
                <a:effectLst/>
                <a:uLnTx/>
                <a:uFillTx/>
                <a:latin typeface="Calibri" panose="020F0502020204030204"/>
                <a:ea typeface="+mn-ea"/>
                <a:cs typeface="+mn-cs"/>
              </a:rPr>
              <a:t>rois de Saba et de Seba </a:t>
            </a: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feront leur </a:t>
            </a:r>
            <a:r>
              <a:rPr kumimoji="0" lang="fr-CH" sz="2400" b="1" i="1" u="none" strike="noStrike" kern="1200" cap="none" spc="0" normalizeH="0" baseline="0" noProof="0" dirty="0">
                <a:ln>
                  <a:noFill/>
                </a:ln>
                <a:solidFill>
                  <a:prstClr val="white"/>
                </a:solidFill>
                <a:effectLst/>
                <a:uLnTx/>
                <a:uFillTx/>
                <a:latin typeface="Calibri" panose="020F0502020204030204"/>
                <a:ea typeface="+mn-ea"/>
                <a:cs typeface="+mn-cs"/>
              </a:rPr>
              <a:t>offrande</a:t>
            </a: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Balaam : </a:t>
            </a:r>
            <a:r>
              <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rPr>
              <a:t>Nb 24,17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Ce héros, je le vois – mais pas pour maintenant – je l’aperçois – mais pas de près : Un </a:t>
            </a:r>
            <a:r>
              <a:rPr kumimoji="0" lang="fr-CH" sz="2400" b="1" i="1" u="none" strike="noStrike" kern="1200" cap="none" spc="0" normalizeH="0" baseline="0" noProof="0" dirty="0">
                <a:ln>
                  <a:noFill/>
                </a:ln>
                <a:solidFill>
                  <a:prstClr val="white"/>
                </a:solidFill>
                <a:effectLst/>
                <a:uLnTx/>
                <a:uFillTx/>
                <a:latin typeface="Calibri" panose="020F0502020204030204"/>
                <a:ea typeface="+mn-ea"/>
                <a:cs typeface="+mn-cs"/>
              </a:rPr>
              <a:t>astre se lève</a:t>
            </a:r>
            <a:r>
              <a:rPr kumimoji="0" lang="fr-CH" sz="2400" b="0" i="1" u="none" strike="noStrike" kern="1200" cap="none" spc="0" normalizeH="0" baseline="0" noProof="0" dirty="0">
                <a:ln>
                  <a:noFill/>
                </a:ln>
                <a:solidFill>
                  <a:prstClr val="white"/>
                </a:solidFill>
                <a:effectLst/>
                <a:uLnTx/>
                <a:uFillTx/>
                <a:latin typeface="Calibri" panose="020F0502020204030204"/>
                <a:ea typeface="+mn-ea"/>
                <a:cs typeface="+mn-cs"/>
              </a:rPr>
              <a:t>, issu de Jacob, un sceptre se dresse, issu d’Israël. Il brise les flancs de Moab, il décime tous les fils de Seth ;</a:t>
            </a:r>
            <a:endParaRPr kumimoji="0" lang="fr-FR" sz="2400" b="0" i="1"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CH"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pic>
        <p:nvPicPr>
          <p:cNvPr id="4" name="Image 3">
            <a:extLst>
              <a:ext uri="{FF2B5EF4-FFF2-40B4-BE49-F238E27FC236}">
                <a16:creationId xmlns:a16="http://schemas.microsoft.com/office/drawing/2014/main" id="{715E11D6-25B8-47FE-802C-E37CDE395BC8}"/>
              </a:ext>
            </a:extLst>
          </p:cNvPr>
          <p:cNvPicPr>
            <a:picLocks noChangeAspect="1"/>
          </p:cNvPicPr>
          <p:nvPr/>
        </p:nvPicPr>
        <p:blipFill>
          <a:blip r:embed="rId4"/>
          <a:stretch>
            <a:fillRect/>
          </a:stretch>
        </p:blipFill>
        <p:spPr>
          <a:xfrm>
            <a:off x="-35951" y="-1"/>
            <a:ext cx="2520567" cy="6918803"/>
          </a:xfrm>
          <a:prstGeom prst="rect">
            <a:avLst/>
          </a:prstGeom>
        </p:spPr>
      </p:pic>
      <p:pic>
        <p:nvPicPr>
          <p:cNvPr id="5" name="Image 4">
            <a:extLst>
              <a:ext uri="{FF2B5EF4-FFF2-40B4-BE49-F238E27FC236}">
                <a16:creationId xmlns:a16="http://schemas.microsoft.com/office/drawing/2014/main" id="{B12BC059-72C6-4B7C-A4CE-D772519A5F5C}"/>
              </a:ext>
            </a:extLst>
          </p:cNvPr>
          <p:cNvPicPr>
            <a:picLocks noChangeAspect="1"/>
          </p:cNvPicPr>
          <p:nvPr/>
        </p:nvPicPr>
        <p:blipFill>
          <a:blip r:embed="rId5"/>
          <a:stretch>
            <a:fillRect/>
          </a:stretch>
        </p:blipFill>
        <p:spPr>
          <a:xfrm>
            <a:off x="9692214" y="0"/>
            <a:ext cx="2520566" cy="6858000"/>
          </a:xfrm>
          <a:prstGeom prst="rect">
            <a:avLst/>
          </a:prstGeom>
        </p:spPr>
      </p:pic>
      <p:pic>
        <p:nvPicPr>
          <p:cNvPr id="9" name="Audio 8">
            <a:hlinkClick r:id="" action="ppaction://media"/>
            <a:extLst>
              <a:ext uri="{FF2B5EF4-FFF2-40B4-BE49-F238E27FC236}">
                <a16:creationId xmlns:a16="http://schemas.microsoft.com/office/drawing/2014/main" id="{D753AA0F-4DE1-431C-A67B-60AA2BD3F0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1839440622"/>
      </p:ext>
    </p:extLst>
  </p:cSld>
  <p:clrMapOvr>
    <a:overrideClrMapping bg1="dk1" tx1="lt1" bg2="dk2" tx2="lt2" accent1="accent1" accent2="accent2" accent3="accent3" accent4="accent4" accent5="accent5" accent6="accent6" hlink="hlink" folHlink="folHlink"/>
  </p:clrMapOvr>
  <p:transition spd="slow" advTm="4576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473467" y="1579012"/>
            <a:ext cx="6911115" cy="5168942"/>
          </a:xfrm>
        </p:spPr>
        <p:txBody>
          <a:bodyPr>
            <a:normAutofit/>
          </a:bodyPr>
          <a:lstStyle/>
          <a:p>
            <a:pPr algn="l"/>
            <a:r>
              <a:rPr lang="fr-CH" sz="3200" b="1" dirty="0">
                <a:effectLst>
                  <a:outerShdw blurRad="38100" dist="38100" dir="2700000" algn="tl">
                    <a:srgbClr val="000000">
                      <a:alpha val="43137"/>
                    </a:srgbClr>
                  </a:outerShdw>
                </a:effectLst>
              </a:rPr>
              <a:t>Préfiguration : </a:t>
            </a:r>
          </a:p>
          <a:p>
            <a:pPr algn="l"/>
            <a:r>
              <a:rPr lang="fr-CH" sz="3200" b="1" dirty="0">
                <a:effectLst>
                  <a:outerShdw blurRad="38100" dist="38100" dir="2700000" algn="tl">
                    <a:srgbClr val="000000">
                      <a:alpha val="43137"/>
                    </a:srgbClr>
                  </a:outerShdw>
                </a:effectLst>
              </a:rPr>
              <a:t>Abner chez David à Hébron : </a:t>
            </a:r>
            <a:r>
              <a:rPr lang="fr-CH" sz="3200" dirty="0">
                <a:effectLst>
                  <a:outerShdw blurRad="38100" dist="38100" dir="2700000" algn="tl">
                    <a:srgbClr val="000000">
                      <a:alpha val="43137"/>
                    </a:srgbClr>
                  </a:outerShdw>
                </a:effectLst>
              </a:rPr>
              <a:t>2Sam 3,20 </a:t>
            </a:r>
          </a:p>
          <a:p>
            <a:pPr algn="l"/>
            <a:r>
              <a:rPr lang="fr-CH" sz="3200" b="1" dirty="0">
                <a:effectLst>
                  <a:outerShdw blurRad="38100" dist="38100" dir="2700000" algn="tl">
                    <a:srgbClr val="000000">
                      <a:alpha val="43137"/>
                    </a:srgbClr>
                  </a:outerShdw>
                </a:effectLst>
              </a:rPr>
              <a:t>Reine de Saba chez Salomon : </a:t>
            </a:r>
            <a:r>
              <a:rPr lang="fr-CH" sz="3200" dirty="0">
                <a:effectLst>
                  <a:outerShdw blurRad="38100" dist="38100" dir="2700000" algn="tl">
                    <a:srgbClr val="000000">
                      <a:alpha val="43137"/>
                    </a:srgbClr>
                  </a:outerShdw>
                </a:effectLst>
              </a:rPr>
              <a:t>1R 10,1-13</a:t>
            </a:r>
          </a:p>
          <a:p>
            <a:pPr algn="l"/>
            <a:endParaRPr lang="fr-CH" sz="3200" b="1" dirty="0">
              <a:effectLst>
                <a:outerShdw blurRad="38100" dist="38100" dir="2700000" algn="tl">
                  <a:srgbClr val="000000">
                    <a:alpha val="43137"/>
                  </a:srgbClr>
                </a:outerShdw>
              </a:effectLst>
            </a:endParaRPr>
          </a:p>
          <a:p>
            <a:pPr algn="l"/>
            <a:endParaRPr lang="fr-CH" sz="3200" b="1" dirty="0">
              <a:effectLst>
                <a:outerShdw blurRad="38100" dist="38100" dir="2700000" algn="tl">
                  <a:srgbClr val="000000">
                    <a:alpha val="43137"/>
                  </a:srgbClr>
                </a:outerShdw>
              </a:effectLst>
            </a:endParaRPr>
          </a:p>
          <a:p>
            <a:pPr algn="l"/>
            <a:r>
              <a:rPr lang="fr-CH" sz="3200" b="1" dirty="0">
                <a:effectLst>
                  <a:outerShdw blurRad="38100" dist="38100" dir="2700000" algn="tl">
                    <a:srgbClr val="000000">
                      <a:alpha val="43137"/>
                    </a:srgbClr>
                  </a:outerShdw>
                </a:effectLst>
              </a:rPr>
              <a:t>Accomplissement  : </a:t>
            </a:r>
          </a:p>
          <a:p>
            <a:pPr algn="l"/>
            <a:r>
              <a:rPr lang="fr-CH" sz="3200" b="1" dirty="0">
                <a:effectLst>
                  <a:outerShdw blurRad="38100" dist="38100" dir="2700000" algn="tl">
                    <a:srgbClr val="000000">
                      <a:alpha val="43137"/>
                    </a:srgbClr>
                  </a:outerShdw>
                </a:effectLst>
              </a:rPr>
              <a:t>L’adoration des 3 mages (Épiphanie) : </a:t>
            </a:r>
          </a:p>
          <a:p>
            <a:pPr algn="l"/>
            <a:r>
              <a:rPr lang="fr-CH" sz="3200" dirty="0">
                <a:effectLst>
                  <a:outerShdw blurRad="38100" dist="38100" dir="2700000" algn="tl">
                    <a:srgbClr val="000000">
                      <a:alpha val="43137"/>
                    </a:srgbClr>
                  </a:outerShdw>
                </a:effectLst>
              </a:rPr>
              <a:t>Mt 2,1 ss</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1" y="110045"/>
            <a:ext cx="7680960" cy="1467489"/>
          </a:xfrm>
        </p:spPr>
        <p:txBody>
          <a:bodyPr anchor="b">
            <a:normAutofit fontScale="90000"/>
          </a:bodyPr>
          <a:lstStyle/>
          <a:p>
            <a:pPr algn="l"/>
            <a:r>
              <a:rPr lang="fr-CH" sz="5400" b="1" spc="300" dirty="0">
                <a:latin typeface="Cooper Black" panose="0208090404030B020404" pitchFamily="18" charset="0"/>
              </a:rPr>
              <a:t>4. Adoration des mages</a:t>
            </a:r>
          </a:p>
        </p:txBody>
      </p:sp>
      <p:pic>
        <p:nvPicPr>
          <p:cNvPr id="10" name="Image 9">
            <a:extLst>
              <a:ext uri="{FF2B5EF4-FFF2-40B4-BE49-F238E27FC236}">
                <a16:creationId xmlns:a16="http://schemas.microsoft.com/office/drawing/2014/main" id="{BFC9BFE9-2EDF-4917-9101-3C91E2B47CEF}"/>
              </a:ext>
            </a:extLst>
          </p:cNvPr>
          <p:cNvPicPr>
            <a:picLocks noChangeAspect="1"/>
          </p:cNvPicPr>
          <p:nvPr/>
        </p:nvPicPr>
        <p:blipFill>
          <a:blip r:embed="rId5"/>
          <a:stretch>
            <a:fillRect/>
          </a:stretch>
        </p:blipFill>
        <p:spPr>
          <a:xfrm>
            <a:off x="7822756" y="1477"/>
            <a:ext cx="4422098" cy="6858000"/>
          </a:xfrm>
          <a:prstGeom prst="rect">
            <a:avLst/>
          </a:prstGeom>
        </p:spPr>
      </p:pic>
      <p:pic>
        <p:nvPicPr>
          <p:cNvPr id="5" name="Audio 4">
            <a:hlinkClick r:id="" action="ppaction://media"/>
            <a:extLst>
              <a:ext uri="{FF2B5EF4-FFF2-40B4-BE49-F238E27FC236}">
                <a16:creationId xmlns:a16="http://schemas.microsoft.com/office/drawing/2014/main" id="{2A431DD8-E140-46BA-93C1-648D34E9E1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4097089180"/>
      </p:ext>
    </p:extLst>
  </p:cSld>
  <p:clrMapOvr>
    <a:overrideClrMapping bg1="dk1" tx1="lt1" bg2="dk2" tx2="lt2" accent1="accent1" accent2="accent2" accent3="accent3" accent4="accent4" accent5="accent5" accent6="accent6" hlink="hlink" folHlink="folHlink"/>
  </p:clrMapOvr>
  <p:transition spd="slow" advTm="304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272272" y="1316911"/>
            <a:ext cx="7285398" cy="5957626"/>
          </a:xfrm>
        </p:spPr>
        <p:txBody>
          <a:bodyPr>
            <a:normAutofit/>
          </a:bodyPr>
          <a:lstStyle/>
          <a:p>
            <a:pPr algn="l"/>
            <a:r>
              <a:rPr lang="fr-CH" b="1" dirty="0">
                <a:effectLst>
                  <a:outerShdw blurRad="38100" dist="38100" dir="2700000" algn="tl">
                    <a:srgbClr val="000000">
                      <a:alpha val="43137"/>
                    </a:srgbClr>
                  </a:outerShdw>
                </a:effectLst>
              </a:rPr>
              <a:t>Préfiguration : </a:t>
            </a:r>
          </a:p>
          <a:p>
            <a:pPr algn="l"/>
            <a:r>
              <a:rPr lang="fr-CH" b="1" dirty="0">
                <a:effectLst>
                  <a:outerShdw blurRad="38100" dist="38100" dir="2700000" algn="tl">
                    <a:srgbClr val="000000">
                      <a:alpha val="43137"/>
                    </a:srgbClr>
                  </a:outerShdw>
                </a:effectLst>
              </a:rPr>
              <a:t>Abner Chez David à Hébron : </a:t>
            </a:r>
          </a:p>
          <a:p>
            <a:pPr algn="l"/>
            <a:r>
              <a:rPr lang="fr-CH" i="1" dirty="0">
                <a:effectLst>
                  <a:outerShdw blurRad="38100" dist="38100" dir="2700000" algn="tl">
                    <a:srgbClr val="000000">
                      <a:alpha val="43137"/>
                    </a:srgbClr>
                  </a:outerShdw>
                </a:effectLst>
              </a:rPr>
              <a:t>2Sam 3,20 </a:t>
            </a:r>
          </a:p>
          <a:p>
            <a:pPr algn="just">
              <a:lnSpc>
                <a:spcPct val="120000"/>
              </a:lnSpc>
            </a:pPr>
            <a:r>
              <a:rPr lang="fr-CH" i="1" dirty="0">
                <a:effectLst>
                  <a:outerShdw blurRad="38100" dist="38100" dir="2700000" algn="tl">
                    <a:srgbClr val="000000">
                      <a:alpha val="43137"/>
                    </a:srgbClr>
                  </a:outerShdw>
                </a:effectLst>
              </a:rPr>
              <a:t>Abner arriva donc chez David à Hébron ; vingt hommes l’accompagnaient. David fit un festin pour Abner et ses compagnons. Abner dit à David : « Je vais me mettre en route et rassembler tout Israël auprès de mon seigneur le roi. Ils concluront une alliance avec toi, et tu régneras partout où tu le désires. » </a:t>
            </a: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47B9D28-5836-4FB0-A9C4-4508E11D9C0A}"/>
              </a:ext>
            </a:extLst>
          </p:cNvPr>
          <p:cNvSpPr>
            <a:spLocks noGrp="1"/>
          </p:cNvSpPr>
          <p:nvPr>
            <p:ph type="ctrTitle"/>
          </p:nvPr>
        </p:nvSpPr>
        <p:spPr>
          <a:xfrm>
            <a:off x="451761" y="265131"/>
            <a:ext cx="7768067" cy="1086706"/>
          </a:xfrm>
        </p:spPr>
        <p:txBody>
          <a:bodyPr anchor="b">
            <a:normAutofit fontScale="90000"/>
          </a:bodyPr>
          <a:lstStyle/>
          <a:p>
            <a:pPr algn="l"/>
            <a:r>
              <a:rPr lang="fr-CH" sz="5400" b="1" spc="300" dirty="0">
                <a:latin typeface="Cooper Black" panose="0208090404030B020404" pitchFamily="18" charset="0"/>
              </a:rPr>
              <a:t>4. Adoration des mages</a:t>
            </a:r>
          </a:p>
        </p:txBody>
      </p:sp>
      <p:pic>
        <p:nvPicPr>
          <p:cNvPr id="5" name="Image 4">
            <a:extLst>
              <a:ext uri="{FF2B5EF4-FFF2-40B4-BE49-F238E27FC236}">
                <a16:creationId xmlns:a16="http://schemas.microsoft.com/office/drawing/2014/main" id="{DB42D078-B75F-4273-BF14-3E40E17A14A9}"/>
              </a:ext>
            </a:extLst>
          </p:cNvPr>
          <p:cNvPicPr>
            <a:picLocks noChangeAspect="1"/>
          </p:cNvPicPr>
          <p:nvPr/>
        </p:nvPicPr>
        <p:blipFill>
          <a:blip r:embed="rId5"/>
          <a:stretch>
            <a:fillRect/>
          </a:stretch>
        </p:blipFill>
        <p:spPr>
          <a:xfrm>
            <a:off x="7768068" y="0"/>
            <a:ext cx="4448951" cy="6857990"/>
          </a:xfrm>
          <a:prstGeom prst="rect">
            <a:avLst/>
          </a:prstGeom>
        </p:spPr>
      </p:pic>
      <p:pic>
        <p:nvPicPr>
          <p:cNvPr id="11" name="Audio 10">
            <a:hlinkClick r:id="" action="ppaction://media"/>
            <a:extLst>
              <a:ext uri="{FF2B5EF4-FFF2-40B4-BE49-F238E27FC236}">
                <a16:creationId xmlns:a16="http://schemas.microsoft.com/office/drawing/2014/main" id="{114B5786-45E9-442F-A8D4-89E8F01934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2415199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9209">
        <p:fade/>
      </p:transition>
    </mc:Choice>
    <mc:Fallback xmlns="">
      <p:transition spd="med" advTm="19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5"/>
          <a:srcRect t="11950" r="9089" b="16127"/>
          <a:stretch/>
        </p:blipFill>
        <p:spPr>
          <a:xfrm>
            <a:off x="3291206" y="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251356"/>
            <a:ext cx="7144433" cy="5716680"/>
          </a:xfrm>
        </p:spPr>
        <p:txBody>
          <a:bodyPr>
            <a:normAutofit fontScale="92500" lnSpcReduction="10000"/>
          </a:bodyPr>
          <a:lstStyle/>
          <a:p>
            <a:pPr algn="l"/>
            <a:r>
              <a:rPr lang="fr-CH" b="1" dirty="0">
                <a:effectLst>
                  <a:outerShdw blurRad="38100" dist="38100" dir="2700000" algn="tl">
                    <a:srgbClr val="000000">
                      <a:alpha val="43137"/>
                    </a:srgbClr>
                  </a:outerShdw>
                </a:effectLst>
              </a:rPr>
              <a:t>Préfiguration : </a:t>
            </a:r>
          </a:p>
          <a:p>
            <a:pPr algn="l"/>
            <a:r>
              <a:rPr lang="fr-CH" b="1" dirty="0">
                <a:effectLst>
                  <a:outerShdw blurRad="38100" dist="38100" dir="2700000" algn="tl">
                    <a:srgbClr val="000000">
                      <a:alpha val="43137"/>
                    </a:srgbClr>
                  </a:outerShdw>
                </a:effectLst>
              </a:rPr>
              <a:t>Abner Chez David à Hébron :  </a:t>
            </a:r>
            <a:r>
              <a:rPr lang="fr-CH" i="1" dirty="0">
                <a:effectLst>
                  <a:outerShdw blurRad="38100" dist="38100" dir="2700000" algn="tl">
                    <a:srgbClr val="000000">
                      <a:alpha val="43137"/>
                    </a:srgbClr>
                  </a:outerShdw>
                </a:effectLst>
              </a:rPr>
              <a:t>2Sam 3,20 </a:t>
            </a:r>
          </a:p>
          <a:p>
            <a:pPr algn="l"/>
            <a:endParaRPr lang="fr-CH" b="1" dirty="0">
              <a:effectLst>
                <a:outerShdw blurRad="38100" dist="38100" dir="2700000" algn="tl">
                  <a:srgbClr val="000000">
                    <a:alpha val="43137"/>
                  </a:srgbClr>
                </a:outerShdw>
              </a:effectLst>
            </a:endParaRPr>
          </a:p>
          <a:p>
            <a:pPr algn="l"/>
            <a:r>
              <a:rPr lang="fr-CH" b="1" dirty="0">
                <a:solidFill>
                  <a:srgbClr val="FF0000"/>
                </a:solidFill>
                <a:effectLst>
                  <a:outerShdw blurRad="38100" dist="38100" dir="2700000" algn="tl">
                    <a:srgbClr val="000000">
                      <a:alpha val="43137"/>
                    </a:srgbClr>
                  </a:outerShdw>
                </a:effectLst>
              </a:rPr>
              <a:t>	Abner habillé en noble chevalier du moyen-âge</a:t>
            </a:r>
          </a:p>
          <a:p>
            <a:pPr algn="l"/>
            <a:r>
              <a:rPr lang="fr-CH" b="1" dirty="0">
                <a:solidFill>
                  <a:srgbClr val="FFC000"/>
                </a:solidFill>
                <a:effectLst>
                  <a:outerShdw blurRad="38100" dist="38100" dir="2700000" algn="tl">
                    <a:srgbClr val="000000">
                      <a:alpha val="43137"/>
                    </a:srgbClr>
                  </a:outerShdw>
                </a:effectLst>
              </a:rPr>
              <a:t>			L’épée de chevalier d’Abner</a:t>
            </a:r>
          </a:p>
          <a:p>
            <a:pPr algn="l"/>
            <a:r>
              <a:rPr lang="fr-CH" b="1" dirty="0">
                <a:solidFill>
                  <a:srgbClr val="0070C0"/>
                </a:solidFill>
                <a:effectLst>
                  <a:outerShdw blurRad="38100" dist="38100" dir="2700000" algn="tl">
                    <a:srgbClr val="000000">
                      <a:alpha val="43137"/>
                    </a:srgbClr>
                  </a:outerShdw>
                </a:effectLst>
              </a:rPr>
              <a:t>	David tient une boule, symbole de son Royaume</a:t>
            </a:r>
          </a:p>
          <a:p>
            <a:pPr algn="l"/>
            <a:r>
              <a:rPr lang="fr-CH" b="1" dirty="0">
                <a:solidFill>
                  <a:srgbClr val="00B050"/>
                </a:solidFill>
                <a:effectLst>
                  <a:outerShdw blurRad="38100" dist="38100" dir="2700000" algn="tl">
                    <a:srgbClr val="000000">
                      <a:alpha val="43137"/>
                    </a:srgbClr>
                  </a:outerShdw>
                </a:effectLst>
              </a:rPr>
              <a:t>Le Roi David sur son trône comme un roi du moyen-âge avec toge et ourlet de fourrure </a:t>
            </a:r>
          </a:p>
          <a:p>
            <a:pPr algn="l"/>
            <a:endParaRPr lang="fr-CH" b="1" dirty="0">
              <a:solidFill>
                <a:srgbClr val="0070C0"/>
              </a:solidFill>
              <a:effectLst>
                <a:outerShdw blurRad="38100" dist="38100" dir="2700000" algn="tl">
                  <a:srgbClr val="000000">
                    <a:alpha val="43137"/>
                  </a:srgbClr>
                </a:outerShdw>
              </a:effectLst>
            </a:endParaRPr>
          </a:p>
          <a:p>
            <a:r>
              <a:rPr lang="fr-CH" sz="2600" b="1" dirty="0">
                <a:solidFill>
                  <a:srgbClr val="FF0000"/>
                </a:solidFill>
              </a:rPr>
              <a:t>Abner</a:t>
            </a:r>
            <a:r>
              <a:rPr lang="fr-CH" sz="2600" dirty="0"/>
              <a:t>, commandant en chef de Saül, vient de Jérusalem, pour </a:t>
            </a:r>
            <a:r>
              <a:rPr lang="fr-CH" sz="2600" b="1" dirty="0">
                <a:solidFill>
                  <a:srgbClr val="00B0F0"/>
                </a:solidFill>
              </a:rPr>
              <a:t>rallier à David </a:t>
            </a:r>
            <a:r>
              <a:rPr lang="fr-CH" sz="2600" dirty="0"/>
              <a:t>tout le peuple d’Israël. </a:t>
            </a:r>
            <a:br>
              <a:rPr lang="fr-CH" sz="2600" dirty="0"/>
            </a:br>
            <a:r>
              <a:rPr lang="fr-CH" sz="2600" dirty="0"/>
              <a:t>C’est une bonne préfiguration  de l’arrivée </a:t>
            </a:r>
            <a:r>
              <a:rPr lang="fr-CH" sz="2600" b="1" dirty="0">
                <a:solidFill>
                  <a:srgbClr val="FF0000"/>
                </a:solidFill>
              </a:rPr>
              <a:t>des mages </a:t>
            </a:r>
            <a:r>
              <a:rPr lang="fr-CH" sz="2600" b="1" dirty="0">
                <a:solidFill>
                  <a:srgbClr val="0070C0"/>
                </a:solidFill>
              </a:rPr>
              <a:t>chez le Christ</a:t>
            </a:r>
            <a:r>
              <a:rPr lang="fr-CH" sz="2600" dirty="0"/>
              <a:t>, qui l’ont honoré avec des cadeaux symboliques, soit de </a:t>
            </a:r>
            <a:r>
              <a:rPr lang="fr-CH" sz="2600" b="1" dirty="0">
                <a:solidFill>
                  <a:srgbClr val="FFC000"/>
                </a:solidFill>
              </a:rPr>
              <a:t>l’or, de l’encens et de la myrrhe</a:t>
            </a:r>
            <a:r>
              <a:rPr lang="fr-CH" sz="2600" dirty="0"/>
              <a:t>.</a:t>
            </a:r>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EEEA839C-E67D-490E-A639-0076AE477DE0}"/>
              </a:ext>
            </a:extLst>
          </p:cNvPr>
          <p:cNvSpPr txBox="1">
            <a:spLocks/>
          </p:cNvSpPr>
          <p:nvPr/>
        </p:nvSpPr>
        <p:spPr>
          <a:xfrm>
            <a:off x="8311" y="-48435"/>
            <a:ext cx="8900716" cy="103127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H" sz="4800" b="1" i="0" u="none" strike="noStrike" kern="1200" cap="none" spc="300" normalizeH="0" baseline="0" noProof="0" dirty="0">
                <a:ln>
                  <a:noFill/>
                </a:ln>
                <a:solidFill>
                  <a:prstClr val="white"/>
                </a:solidFill>
                <a:effectLst/>
                <a:uLnTx/>
                <a:uFillTx/>
                <a:latin typeface="Cooper Black" panose="0208090404030B020404" pitchFamily="18" charset="0"/>
                <a:ea typeface="+mj-ea"/>
                <a:cs typeface="+mj-cs"/>
              </a:rPr>
              <a:t>4. Adoration des mages</a:t>
            </a:r>
          </a:p>
        </p:txBody>
      </p:sp>
      <p:pic>
        <p:nvPicPr>
          <p:cNvPr id="2" name="Image 1">
            <a:extLst>
              <a:ext uri="{FF2B5EF4-FFF2-40B4-BE49-F238E27FC236}">
                <a16:creationId xmlns:a16="http://schemas.microsoft.com/office/drawing/2014/main" id="{B784DFD2-69B9-4315-9063-68852AA08CEA}"/>
              </a:ext>
            </a:extLst>
          </p:cNvPr>
          <p:cNvPicPr>
            <a:picLocks noChangeAspect="1"/>
          </p:cNvPicPr>
          <p:nvPr/>
        </p:nvPicPr>
        <p:blipFill>
          <a:blip r:embed="rId6"/>
          <a:stretch>
            <a:fillRect/>
          </a:stretch>
        </p:blipFill>
        <p:spPr>
          <a:xfrm>
            <a:off x="7780366" y="0"/>
            <a:ext cx="4418709" cy="6857990"/>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flipV="1">
            <a:off x="6744072" y="2316932"/>
            <a:ext cx="1440160" cy="2971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a:off x="6293224" y="2996952"/>
            <a:ext cx="3259160" cy="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6744072" y="3789040"/>
            <a:ext cx="3546515" cy="4375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flipV="1">
            <a:off x="6852621" y="3267854"/>
            <a:ext cx="3437966" cy="16114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E753EAF-0E01-499A-84B5-0434C6A0290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30188069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4006">
        <p:fade/>
      </p:transition>
    </mc:Choice>
    <mc:Fallback xmlns="">
      <p:transition spd="med" advTm="540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91344" y="1397671"/>
            <a:ext cx="7486967" cy="5913833"/>
          </a:xfrm>
        </p:spPr>
        <p:txBody>
          <a:bodyPr>
            <a:normAutofit/>
          </a:bodyPr>
          <a:lstStyle/>
          <a:p>
            <a:pPr algn="l"/>
            <a:r>
              <a:rPr lang="fr-CH" sz="3400" b="1" dirty="0">
                <a:effectLst>
                  <a:outerShdw blurRad="38100" dist="38100" dir="2700000" algn="tl">
                    <a:srgbClr val="000000">
                      <a:alpha val="43137"/>
                    </a:srgbClr>
                  </a:outerShdw>
                </a:effectLst>
              </a:rPr>
              <a:t>Préfiguration : </a:t>
            </a:r>
          </a:p>
          <a:p>
            <a:pPr algn="l"/>
            <a:r>
              <a:rPr lang="fr-CH" sz="3400" b="1" dirty="0">
                <a:effectLst>
                  <a:outerShdw blurRad="38100" dist="38100" dir="2700000" algn="tl">
                    <a:srgbClr val="000000">
                      <a:alpha val="43137"/>
                    </a:srgbClr>
                  </a:outerShdw>
                </a:effectLst>
              </a:rPr>
              <a:t>Reine de Saba chez Salomon : 1R 10,1-13</a:t>
            </a:r>
          </a:p>
          <a:p>
            <a:pPr algn="l"/>
            <a:r>
              <a:rPr lang="fr-CH" i="1" dirty="0">
                <a:effectLst>
                  <a:outerShdw blurRad="38100" dist="38100" dir="2700000" algn="tl">
                    <a:srgbClr val="000000">
                      <a:alpha val="43137"/>
                    </a:srgbClr>
                  </a:outerShdw>
                </a:effectLst>
              </a:rPr>
              <a:t>La reine de Saba apprit la renommée de Salomon et vint éprouver celui-ci par des énigmes. Elle arriva à Jérusalem avec une très grande suite, des chameaux chargés d'aromates, d'or en énorme quantité et de pierres précieuses. Quand elle fut arrivée auprès de Salomon, elle lui proposa tout ce qu'elle avait médité, mais Salomon l'éclaira sur toutes ses questions et aucune ne fut pour le roi un secret qu'il ne pût élucider….. et elle dit au roi : « Ce que j'ai entendu dire sur toi et ta sagesse dans mon pays était donc vrai !</a:t>
            </a:r>
            <a:endParaRPr lang="fr-CH" sz="3200" i="1" dirty="0">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itre 1">
            <a:extLst>
              <a:ext uri="{FF2B5EF4-FFF2-40B4-BE49-F238E27FC236}">
                <a16:creationId xmlns:a16="http://schemas.microsoft.com/office/drawing/2014/main" id="{4001937B-AEC3-4619-B223-8E2428A31898}"/>
              </a:ext>
            </a:extLst>
          </p:cNvPr>
          <p:cNvSpPr>
            <a:spLocks noGrp="1"/>
          </p:cNvSpPr>
          <p:nvPr>
            <p:ph type="ctrTitle"/>
          </p:nvPr>
        </p:nvSpPr>
        <p:spPr>
          <a:xfrm>
            <a:off x="1357595" y="381502"/>
            <a:ext cx="7827818" cy="1031274"/>
          </a:xfrm>
        </p:spPr>
        <p:txBody>
          <a:bodyPr anchor="b">
            <a:normAutofit fontScale="90000"/>
          </a:bodyPr>
          <a:lstStyle/>
          <a:p>
            <a:pPr algn="l"/>
            <a:r>
              <a:rPr lang="fr-CH" sz="5400" b="1" spc="300" dirty="0">
                <a:latin typeface="Cooper Black" panose="0208090404030B020404" pitchFamily="18" charset="0"/>
              </a:rPr>
              <a:t>4. Adoration des mages</a:t>
            </a:r>
          </a:p>
        </p:txBody>
      </p:sp>
      <p:pic>
        <p:nvPicPr>
          <p:cNvPr id="2" name="Image 1">
            <a:extLst>
              <a:ext uri="{FF2B5EF4-FFF2-40B4-BE49-F238E27FC236}">
                <a16:creationId xmlns:a16="http://schemas.microsoft.com/office/drawing/2014/main" id="{A1BDCE7D-1208-4B01-80A2-598BC48D1952}"/>
              </a:ext>
            </a:extLst>
          </p:cNvPr>
          <p:cNvPicPr>
            <a:picLocks noChangeAspect="1"/>
          </p:cNvPicPr>
          <p:nvPr/>
        </p:nvPicPr>
        <p:blipFill>
          <a:blip r:embed="rId5"/>
          <a:stretch>
            <a:fillRect/>
          </a:stretch>
        </p:blipFill>
        <p:spPr>
          <a:xfrm>
            <a:off x="7827822" y="0"/>
            <a:ext cx="4364175" cy="6857990"/>
          </a:xfrm>
          <a:prstGeom prst="rect">
            <a:avLst/>
          </a:prstGeom>
        </p:spPr>
      </p:pic>
      <p:pic>
        <p:nvPicPr>
          <p:cNvPr id="9" name="Audio 8">
            <a:hlinkClick r:id="" action="ppaction://media"/>
            <a:extLst>
              <a:ext uri="{FF2B5EF4-FFF2-40B4-BE49-F238E27FC236}">
                <a16:creationId xmlns:a16="http://schemas.microsoft.com/office/drawing/2014/main" id="{C479A80D-10EB-44D7-85A4-689E14DDF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36561749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7383">
        <p:fade/>
      </p:transition>
    </mc:Choice>
    <mc:Fallback xmlns="">
      <p:transition spd="med" advTm="27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5"/>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251356"/>
            <a:ext cx="7072425" cy="5716680"/>
          </a:xfrm>
        </p:spPr>
        <p:txBody>
          <a:bodyPr>
            <a:normAutofit fontScale="47500" lnSpcReduction="20000"/>
          </a:bodyPr>
          <a:lstStyle/>
          <a:p>
            <a:pPr algn="l"/>
            <a:r>
              <a:rPr lang="fr-CH" sz="5100" b="1" dirty="0">
                <a:effectLst>
                  <a:outerShdw blurRad="38100" dist="38100" dir="2700000" algn="tl">
                    <a:srgbClr val="000000">
                      <a:alpha val="43137"/>
                    </a:srgbClr>
                  </a:outerShdw>
                </a:effectLst>
              </a:rPr>
              <a:t>Préfiguration :  Reine de Saba chez Salomon : </a:t>
            </a:r>
            <a:r>
              <a:rPr lang="fr-CH" sz="3800" b="1" dirty="0">
                <a:effectLst>
                  <a:outerShdw blurRad="38100" dist="38100" dir="2700000" algn="tl">
                    <a:srgbClr val="000000">
                      <a:alpha val="43137"/>
                    </a:srgbClr>
                  </a:outerShdw>
                </a:effectLst>
              </a:rPr>
              <a:t>1R 10,1-13</a:t>
            </a:r>
            <a:endParaRPr lang="fr-CH" sz="5100" b="1" dirty="0">
              <a:effectLst>
                <a:outerShdw blurRad="38100" dist="38100" dir="2700000" algn="tl">
                  <a:srgbClr val="000000">
                    <a:alpha val="43137"/>
                  </a:srgbClr>
                </a:outerShdw>
              </a:effectLst>
            </a:endParaRPr>
          </a:p>
          <a:p>
            <a:pPr algn="l"/>
            <a:endParaRPr lang="fr-CH" b="1" dirty="0">
              <a:effectLst>
                <a:outerShdw blurRad="38100" dist="38100" dir="2700000" algn="tl">
                  <a:srgbClr val="000000">
                    <a:alpha val="43137"/>
                  </a:srgbClr>
                </a:outerShdw>
              </a:effectLst>
            </a:endParaRPr>
          </a:p>
          <a:p>
            <a:pPr algn="l"/>
            <a:r>
              <a:rPr lang="fr-CH" sz="5100" b="1" dirty="0">
                <a:solidFill>
                  <a:srgbClr val="FF0000"/>
                </a:solidFill>
                <a:effectLst>
                  <a:outerShdw blurRad="38100" dist="38100" dir="2700000" algn="tl">
                    <a:srgbClr val="000000">
                      <a:alpha val="43137"/>
                    </a:srgbClr>
                  </a:outerShdw>
                </a:effectLst>
              </a:rPr>
              <a:t>Le Roi Salomon une main appuyé sur son genou pour assoir sa Sagesse.</a:t>
            </a:r>
          </a:p>
          <a:p>
            <a:pPr algn="l"/>
            <a:r>
              <a:rPr lang="fr-CH" sz="5100" b="1" dirty="0">
                <a:solidFill>
                  <a:srgbClr val="FFC000"/>
                </a:solidFill>
                <a:effectLst>
                  <a:outerShdw blurRad="38100" dist="38100" dir="2700000" algn="tl">
                    <a:srgbClr val="000000">
                      <a:alpha val="43137"/>
                    </a:srgbClr>
                  </a:outerShdw>
                </a:effectLst>
              </a:rPr>
              <a:t>Vêtement riche :  </a:t>
            </a:r>
            <a:r>
              <a:rPr lang="fr-CH" sz="5100" b="1" dirty="0">
                <a:solidFill>
                  <a:srgbClr val="92D050"/>
                </a:solidFill>
                <a:effectLst>
                  <a:outerShdw blurRad="38100" dist="38100" dir="2700000" algn="tl">
                    <a:srgbClr val="000000">
                      <a:alpha val="43137"/>
                    </a:srgbClr>
                  </a:outerShdw>
                </a:effectLst>
              </a:rPr>
              <a:t>Toge verte </a:t>
            </a:r>
            <a:r>
              <a:rPr lang="fr-CH" sz="5100" b="1" dirty="0">
                <a:solidFill>
                  <a:srgbClr val="FFC000"/>
                </a:solidFill>
                <a:effectLst>
                  <a:outerShdw blurRad="38100" dist="38100" dir="2700000" algn="tl">
                    <a:srgbClr val="000000">
                      <a:alpha val="43137"/>
                    </a:srgbClr>
                  </a:outerShdw>
                </a:effectLst>
              </a:rPr>
              <a:t>/ </a:t>
            </a:r>
            <a:r>
              <a:rPr lang="fr-CH" sz="5100" b="1" dirty="0">
                <a:solidFill>
                  <a:srgbClr val="FF0000"/>
                </a:solidFill>
                <a:effectLst>
                  <a:outerShdw blurRad="38100" dist="38100" dir="2700000" algn="tl">
                    <a:srgbClr val="000000">
                      <a:alpha val="43137"/>
                    </a:srgbClr>
                  </a:outerShdw>
                </a:effectLst>
              </a:rPr>
              <a:t>manteau rouge </a:t>
            </a:r>
            <a:r>
              <a:rPr lang="fr-CH" sz="5100" b="1" dirty="0">
                <a:solidFill>
                  <a:srgbClr val="FFC000"/>
                </a:solidFill>
                <a:effectLst>
                  <a:outerShdw blurRad="38100" dist="38100" dir="2700000" algn="tl">
                    <a:srgbClr val="000000">
                      <a:alpha val="43137"/>
                    </a:srgbClr>
                  </a:outerShdw>
                </a:effectLst>
              </a:rPr>
              <a:t>/ </a:t>
            </a:r>
            <a:r>
              <a:rPr lang="fr-CH" sz="5100" b="1" dirty="0">
                <a:solidFill>
                  <a:srgbClr val="00B0F0"/>
                </a:solidFill>
                <a:effectLst>
                  <a:outerShdw blurRad="38100" dist="38100" dir="2700000" algn="tl">
                    <a:srgbClr val="000000">
                      <a:alpha val="43137"/>
                    </a:srgbClr>
                  </a:outerShdw>
                </a:effectLst>
              </a:rPr>
              <a:t>habit brodé bleu</a:t>
            </a:r>
          </a:p>
          <a:p>
            <a:pPr algn="l"/>
            <a:r>
              <a:rPr lang="fr-CH" sz="5100" b="1" dirty="0">
                <a:solidFill>
                  <a:srgbClr val="00B050"/>
                </a:solidFill>
                <a:effectLst>
                  <a:outerShdw blurRad="38100" dist="38100" dir="2700000" algn="tl">
                    <a:srgbClr val="000000">
                      <a:alpha val="43137"/>
                    </a:srgbClr>
                  </a:outerShdw>
                </a:effectLst>
              </a:rPr>
              <a:t>	La reine de Saba avec sa main interrogative </a:t>
            </a:r>
          </a:p>
          <a:p>
            <a:pPr algn="l"/>
            <a:r>
              <a:rPr lang="fr-CH" sz="5100" b="1" dirty="0">
                <a:solidFill>
                  <a:srgbClr val="0070C0"/>
                </a:solidFill>
                <a:effectLst>
                  <a:outerShdw blurRad="38100" dist="38100" dir="2700000" algn="tl">
                    <a:srgbClr val="000000">
                      <a:alpha val="43137"/>
                    </a:srgbClr>
                  </a:outerShdw>
                </a:effectLst>
              </a:rPr>
              <a:t>Vêtements riches :  </a:t>
            </a:r>
            <a:r>
              <a:rPr lang="fr-CH" sz="5100" b="1" dirty="0">
                <a:effectLst>
                  <a:outerShdw blurRad="38100" dist="38100" dir="2700000" algn="tl">
                    <a:srgbClr val="000000">
                      <a:alpha val="43137"/>
                    </a:srgbClr>
                  </a:outerShdw>
                </a:effectLst>
              </a:rPr>
              <a:t>Châle blanc </a:t>
            </a:r>
            <a:r>
              <a:rPr lang="fr-CH" sz="5100" b="1" dirty="0">
                <a:solidFill>
                  <a:srgbClr val="0070C0"/>
                </a:solidFill>
                <a:effectLst>
                  <a:outerShdw blurRad="38100" dist="38100" dir="2700000" algn="tl">
                    <a:srgbClr val="000000">
                      <a:alpha val="43137"/>
                    </a:srgbClr>
                  </a:outerShdw>
                </a:effectLst>
              </a:rPr>
              <a:t>/ manteau bleu brodé / </a:t>
            </a:r>
            <a:r>
              <a:rPr lang="fr-CH" sz="5100" b="1" dirty="0">
                <a:solidFill>
                  <a:srgbClr val="FF0000"/>
                </a:solidFill>
                <a:effectLst>
                  <a:outerShdw blurRad="38100" dist="38100" dir="2700000" algn="tl">
                    <a:srgbClr val="000000">
                      <a:alpha val="43137"/>
                    </a:srgbClr>
                  </a:outerShdw>
                </a:effectLst>
              </a:rPr>
              <a:t>habit rouge</a:t>
            </a:r>
          </a:p>
          <a:p>
            <a:pPr algn="l"/>
            <a:endParaRPr lang="fr-CH" b="1" dirty="0">
              <a:solidFill>
                <a:srgbClr val="0070C0"/>
              </a:solidFill>
              <a:effectLst>
                <a:outerShdw blurRad="38100" dist="38100" dir="2700000" algn="tl">
                  <a:srgbClr val="000000">
                    <a:alpha val="43137"/>
                  </a:srgbClr>
                </a:outerShdw>
              </a:effectLst>
            </a:endParaRPr>
          </a:p>
          <a:p>
            <a:br>
              <a:rPr lang="fr-CH" sz="3200" b="1" dirty="0">
                <a:solidFill>
                  <a:srgbClr val="00B050"/>
                </a:solidFill>
              </a:rPr>
            </a:br>
            <a:endParaRPr lang="fr-CH" sz="3200" b="1" dirty="0">
              <a:solidFill>
                <a:srgbClr val="00B050"/>
              </a:solidFill>
            </a:endParaRPr>
          </a:p>
          <a:p>
            <a:r>
              <a:rPr lang="fr-CH" sz="5100" b="1" dirty="0">
                <a:solidFill>
                  <a:srgbClr val="00B050"/>
                </a:solidFill>
              </a:rPr>
              <a:t>La reine de Saba </a:t>
            </a:r>
            <a:r>
              <a:rPr lang="fr-CH" sz="5100" dirty="0"/>
              <a:t>vint à Jérusalem chez </a:t>
            </a:r>
            <a:r>
              <a:rPr lang="fr-CH" sz="5100" b="1" dirty="0">
                <a:highlight>
                  <a:srgbClr val="FF0000"/>
                </a:highlight>
              </a:rPr>
              <a:t>le roi Salomon </a:t>
            </a:r>
            <a:r>
              <a:rPr lang="fr-CH" sz="5100" dirty="0"/>
              <a:t>pour l’honorer de </a:t>
            </a:r>
            <a:r>
              <a:rPr lang="fr-CH" sz="5100" b="1" dirty="0">
                <a:solidFill>
                  <a:srgbClr val="FFFF00"/>
                </a:solidFill>
              </a:rPr>
              <a:t>riches cadeaux</a:t>
            </a:r>
            <a:r>
              <a:rPr lang="fr-CH" sz="5100" dirty="0"/>
              <a:t>. </a:t>
            </a:r>
          </a:p>
          <a:p>
            <a:r>
              <a:rPr lang="fr-CH" sz="5100" dirty="0"/>
              <a:t>Elle est comme reine païenne une juste préfiguration </a:t>
            </a:r>
            <a:br>
              <a:rPr lang="fr-CH" sz="5100" dirty="0"/>
            </a:br>
            <a:r>
              <a:rPr lang="fr-CH" sz="5100" dirty="0"/>
              <a:t>pour les </a:t>
            </a:r>
            <a:r>
              <a:rPr lang="fr-CH" sz="5100" b="1" dirty="0">
                <a:solidFill>
                  <a:srgbClr val="00B050"/>
                </a:solidFill>
              </a:rPr>
              <a:t>mages</a:t>
            </a:r>
            <a:r>
              <a:rPr lang="fr-CH" sz="5100" dirty="0"/>
              <a:t>, qui de loin sont venu </a:t>
            </a:r>
            <a:br>
              <a:rPr lang="fr-CH" sz="5100" dirty="0"/>
            </a:br>
            <a:r>
              <a:rPr lang="fr-CH" sz="5100" dirty="0">
                <a:solidFill>
                  <a:srgbClr val="FFC000"/>
                </a:solidFill>
                <a:highlight>
                  <a:srgbClr val="FF0000"/>
                </a:highlight>
              </a:rPr>
              <a:t>adorer le Christ </a:t>
            </a:r>
            <a:r>
              <a:rPr lang="fr-CH" sz="5100" dirty="0"/>
              <a:t>avec des </a:t>
            </a:r>
            <a:r>
              <a:rPr lang="fr-CH" sz="5100" dirty="0">
                <a:solidFill>
                  <a:srgbClr val="FFFF00"/>
                </a:solidFill>
              </a:rPr>
              <a:t>cadeaux symbolique</a:t>
            </a:r>
            <a:r>
              <a:rPr lang="fr-CH" sz="5100" dirty="0"/>
              <a:t>.</a:t>
            </a:r>
          </a:p>
          <a:p>
            <a:endParaRPr lang="fr-CH" dirty="0"/>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10100DB3-8101-4F75-9380-8CD7B092C8DC}"/>
              </a:ext>
            </a:extLst>
          </p:cNvPr>
          <p:cNvSpPr>
            <a:spLocks noGrp="1"/>
          </p:cNvSpPr>
          <p:nvPr>
            <p:ph type="ctrTitle"/>
          </p:nvPr>
        </p:nvSpPr>
        <p:spPr>
          <a:xfrm>
            <a:off x="1" y="110046"/>
            <a:ext cx="8900716" cy="1031274"/>
          </a:xfrm>
        </p:spPr>
        <p:txBody>
          <a:bodyPr anchor="b">
            <a:normAutofit fontScale="90000"/>
          </a:bodyPr>
          <a:lstStyle/>
          <a:p>
            <a:pPr algn="l"/>
            <a:r>
              <a:rPr lang="fr-CH" sz="5400" b="1" spc="300" dirty="0">
                <a:latin typeface="Cooper Black" panose="0208090404030B020404" pitchFamily="18" charset="0"/>
              </a:rPr>
              <a:t>4. Adoration des mages</a:t>
            </a:r>
          </a:p>
        </p:txBody>
      </p:sp>
      <p:pic>
        <p:nvPicPr>
          <p:cNvPr id="2" name="Image 1">
            <a:extLst>
              <a:ext uri="{FF2B5EF4-FFF2-40B4-BE49-F238E27FC236}">
                <a16:creationId xmlns:a16="http://schemas.microsoft.com/office/drawing/2014/main" id="{B3F1C2D8-F354-44C5-B96E-7C5CCB60ABA8}"/>
              </a:ext>
            </a:extLst>
          </p:cNvPr>
          <p:cNvPicPr>
            <a:picLocks noChangeAspect="1"/>
          </p:cNvPicPr>
          <p:nvPr/>
        </p:nvPicPr>
        <p:blipFill>
          <a:blip r:embed="rId6"/>
          <a:stretch>
            <a:fillRect/>
          </a:stretch>
        </p:blipFill>
        <p:spPr>
          <a:xfrm>
            <a:off x="7752184" y="-57878"/>
            <a:ext cx="4426343" cy="6915878"/>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a:off x="7032104" y="2054711"/>
            <a:ext cx="1656184" cy="3493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a:off x="7032104" y="2678654"/>
            <a:ext cx="1512168" cy="31829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6680499" y="3324113"/>
            <a:ext cx="3987422" cy="31317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a:off x="7032104" y="3722146"/>
            <a:ext cx="3739509" cy="4832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EB43BAA1-613E-4E27-BDD9-12466A1335C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4137812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7126">
        <p:fade/>
      </p:transition>
    </mc:Choice>
    <mc:Fallback xmlns="">
      <p:transition spd="med" advTm="471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style.rotation</p:attrName>
                                        </p:attrNameLst>
                                      </p:cBhvr>
                                      <p:tavLst>
                                        <p:tav tm="0">
                                          <p:val>
                                            <p:fltVal val="90"/>
                                          </p:val>
                                        </p:tav>
                                        <p:tav tm="100000">
                                          <p:val>
                                            <p:fltVal val="0"/>
                                          </p:val>
                                        </p:tav>
                                      </p:tavLst>
                                    </p:anim>
                                    <p:animEffect transition="in" filter="fade">
                                      <p:cBhvr>
                                        <p:cTn id="30" dur="1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1000" fill="hold"/>
                                        <p:tgtEl>
                                          <p:spTgt spid="19"/>
                                        </p:tgtEl>
                                        <p:attrNameLst>
                                          <p:attrName>ppt_w</p:attrName>
                                        </p:attrNameLst>
                                      </p:cBhvr>
                                      <p:tavLst>
                                        <p:tav tm="0">
                                          <p:val>
                                            <p:fltVal val="0"/>
                                          </p:val>
                                        </p:tav>
                                        <p:tav tm="100000">
                                          <p:val>
                                            <p:strVal val="#ppt_w"/>
                                          </p:val>
                                        </p:tav>
                                      </p:tavLst>
                                    </p:anim>
                                    <p:anim calcmode="lin" valueType="num">
                                      <p:cBhvr>
                                        <p:cTn id="36" dur="1000" fill="hold"/>
                                        <p:tgtEl>
                                          <p:spTgt spid="19"/>
                                        </p:tgtEl>
                                        <p:attrNameLst>
                                          <p:attrName>ppt_h</p:attrName>
                                        </p:attrNameLst>
                                      </p:cBhvr>
                                      <p:tavLst>
                                        <p:tav tm="0">
                                          <p:val>
                                            <p:fltVal val="0"/>
                                          </p:val>
                                        </p:tav>
                                        <p:tav tm="100000">
                                          <p:val>
                                            <p:strVal val="#ppt_h"/>
                                          </p:val>
                                        </p:tav>
                                      </p:tavLst>
                                    </p:anim>
                                    <p:anim calcmode="lin" valueType="num">
                                      <p:cBhvr>
                                        <p:cTn id="37" dur="1000" fill="hold"/>
                                        <p:tgtEl>
                                          <p:spTgt spid="19"/>
                                        </p:tgtEl>
                                        <p:attrNameLst>
                                          <p:attrName>style.rotation</p:attrName>
                                        </p:attrNameLst>
                                      </p:cBhvr>
                                      <p:tavLst>
                                        <p:tav tm="0">
                                          <p:val>
                                            <p:fltVal val="90"/>
                                          </p:val>
                                        </p:tav>
                                        <p:tav tm="100000">
                                          <p:val>
                                            <p:fltVal val="0"/>
                                          </p:val>
                                        </p:tav>
                                      </p:tavLst>
                                    </p:anim>
                                    <p:animEffect transition="in" filter="fade">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8CCE99C-A890-43F2-B1CA-94394A1DE311}"/>
              </a:ext>
            </a:extLst>
          </p:cNvPr>
          <p:cNvPicPr>
            <a:picLocks noChangeAspect="1"/>
          </p:cNvPicPr>
          <p:nvPr/>
        </p:nvPicPr>
        <p:blipFill rotWithShape="1">
          <a:blip r:embed="rId4"/>
          <a:srcRect t="11950" r="9089" b="16127"/>
          <a:stretch/>
        </p:blipFill>
        <p:spPr>
          <a:xfrm>
            <a:off x="3523488" y="10"/>
            <a:ext cx="8668512" cy="6857990"/>
          </a:xfrm>
          <a:prstGeom prst="rect">
            <a:avLst/>
          </a:prstGeom>
        </p:spPr>
      </p:pic>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98948" y="1097023"/>
            <a:ext cx="7484460" cy="5805264"/>
          </a:xfrm>
        </p:spPr>
        <p:txBody>
          <a:bodyPr>
            <a:normAutofit fontScale="92500" lnSpcReduction="10000"/>
          </a:bodyPr>
          <a:lstStyle/>
          <a:p>
            <a:pPr algn="l"/>
            <a:r>
              <a:rPr lang="fr-CH" sz="3600" b="1" dirty="0">
                <a:effectLst>
                  <a:outerShdw blurRad="38100" dist="38100" dir="2700000" algn="tl">
                    <a:srgbClr val="000000">
                      <a:alpha val="43137"/>
                    </a:srgbClr>
                  </a:outerShdw>
                </a:effectLst>
              </a:rPr>
              <a:t>Accomplissement : </a:t>
            </a:r>
          </a:p>
          <a:p>
            <a:pPr algn="l"/>
            <a:r>
              <a:rPr lang="fr-CH" sz="3600" b="1" dirty="0">
                <a:effectLst>
                  <a:outerShdw blurRad="38100" dist="38100" dir="2700000" algn="tl">
                    <a:srgbClr val="000000">
                      <a:alpha val="43137"/>
                    </a:srgbClr>
                  </a:outerShdw>
                </a:effectLst>
              </a:rPr>
              <a:t>Adoration des mages : Mt 2,1 ss</a:t>
            </a:r>
          </a:p>
          <a:p>
            <a:pPr algn="l"/>
            <a:r>
              <a:rPr lang="fr-CH" sz="3600" i="1" dirty="0">
                <a:effectLst>
                  <a:outerShdw blurRad="38100" dist="38100" dir="2700000" algn="tl">
                    <a:srgbClr val="000000">
                      <a:alpha val="43137"/>
                    </a:srgbClr>
                  </a:outerShdw>
                </a:effectLst>
              </a:rPr>
              <a:t>Or, voici que des </a:t>
            </a:r>
            <a:r>
              <a:rPr lang="fr-CH" sz="3600" b="1" i="1" dirty="0">
                <a:effectLst>
                  <a:outerShdw blurRad="38100" dist="38100" dir="2700000" algn="tl">
                    <a:srgbClr val="000000">
                      <a:alpha val="43137"/>
                    </a:srgbClr>
                  </a:outerShdw>
                </a:effectLst>
              </a:rPr>
              <a:t>mages venus d’Orient </a:t>
            </a:r>
            <a:r>
              <a:rPr lang="fr-CH" sz="3600" i="1" dirty="0">
                <a:effectLst>
                  <a:outerShdw blurRad="38100" dist="38100" dir="2700000" algn="tl">
                    <a:srgbClr val="000000">
                      <a:alpha val="43137"/>
                    </a:srgbClr>
                  </a:outerShdw>
                </a:effectLst>
              </a:rPr>
              <a:t>arrivèrent à Jérusalem et demandèrent : « Où est </a:t>
            </a:r>
            <a:r>
              <a:rPr lang="fr-CH" sz="3600" b="1" i="1" dirty="0">
                <a:effectLst>
                  <a:outerShdw blurRad="38100" dist="38100" dir="2700000" algn="tl">
                    <a:srgbClr val="000000">
                      <a:alpha val="43137"/>
                    </a:srgbClr>
                  </a:outerShdw>
                </a:effectLst>
              </a:rPr>
              <a:t>le roi des Juifs </a:t>
            </a:r>
            <a:r>
              <a:rPr lang="fr-CH" sz="3600" i="1" dirty="0">
                <a:effectLst>
                  <a:outerShdw blurRad="38100" dist="38100" dir="2700000" algn="tl">
                    <a:srgbClr val="000000">
                      <a:alpha val="43137"/>
                    </a:srgbClr>
                  </a:outerShdw>
                </a:effectLst>
              </a:rPr>
              <a:t>qui vient de naître ? Nous avons vu son étoile à l’orient et nous sommes venus </a:t>
            </a:r>
            <a:r>
              <a:rPr lang="fr-CH" sz="3600" b="1" i="1" dirty="0">
                <a:effectLst>
                  <a:outerShdw blurRad="38100" dist="38100" dir="2700000" algn="tl">
                    <a:srgbClr val="000000">
                      <a:alpha val="43137"/>
                    </a:srgbClr>
                  </a:outerShdw>
                </a:effectLst>
              </a:rPr>
              <a:t>nous prosterner </a:t>
            </a:r>
            <a:r>
              <a:rPr lang="fr-CH" sz="3600" i="1" dirty="0">
                <a:effectLst>
                  <a:outerShdw blurRad="38100" dist="38100" dir="2700000" algn="tl">
                    <a:srgbClr val="000000">
                      <a:alpha val="43137"/>
                    </a:srgbClr>
                  </a:outerShdw>
                </a:effectLst>
              </a:rPr>
              <a:t>devant lui. » …</a:t>
            </a:r>
          </a:p>
          <a:p>
            <a:pPr algn="l"/>
            <a:r>
              <a:rPr lang="fr-CH" sz="3600" i="1" dirty="0">
                <a:effectLst>
                  <a:outerShdw blurRad="38100" dist="38100" dir="2700000" algn="tl">
                    <a:srgbClr val="000000">
                      <a:alpha val="43137"/>
                    </a:srgbClr>
                  </a:outerShdw>
                </a:effectLst>
              </a:rPr>
              <a:t>Ils virent l’enfant avec </a:t>
            </a:r>
            <a:r>
              <a:rPr lang="fr-CH" sz="3600" b="1" i="1" dirty="0">
                <a:effectLst>
                  <a:outerShdw blurRad="38100" dist="38100" dir="2700000" algn="tl">
                    <a:srgbClr val="000000">
                      <a:alpha val="43137"/>
                    </a:srgbClr>
                  </a:outerShdw>
                </a:effectLst>
              </a:rPr>
              <a:t>Marie</a:t>
            </a:r>
            <a:r>
              <a:rPr lang="fr-CH" sz="3600" i="1" dirty="0">
                <a:effectLst>
                  <a:outerShdw blurRad="38100" dist="38100" dir="2700000" algn="tl">
                    <a:srgbClr val="000000">
                      <a:alpha val="43137"/>
                    </a:srgbClr>
                  </a:outerShdw>
                </a:effectLst>
              </a:rPr>
              <a:t> sa mère ; et, tombant à ses pieds, ils se prosternèrent devant lui. Ils ouvrirent leurs coffrets, et lui offrirent leurs présents : </a:t>
            </a:r>
            <a:r>
              <a:rPr lang="fr-CH" sz="3600" b="1" i="1" dirty="0">
                <a:effectLst>
                  <a:outerShdw blurRad="38100" dist="38100" dir="2700000" algn="tl">
                    <a:srgbClr val="000000">
                      <a:alpha val="43137"/>
                    </a:srgbClr>
                  </a:outerShdw>
                </a:effectLst>
              </a:rPr>
              <a:t>de l’or, de l’encens et de la myrrhe.</a:t>
            </a:r>
          </a:p>
        </p:txBody>
      </p:sp>
      <p:sp>
        <p:nvSpPr>
          <p:cNvPr id="12" name="Titre 1">
            <a:extLst>
              <a:ext uri="{FF2B5EF4-FFF2-40B4-BE49-F238E27FC236}">
                <a16:creationId xmlns:a16="http://schemas.microsoft.com/office/drawing/2014/main" id="{367A758A-C7D5-449C-A7A7-5EAB96D24A69}"/>
              </a:ext>
            </a:extLst>
          </p:cNvPr>
          <p:cNvSpPr>
            <a:spLocks noGrp="1"/>
          </p:cNvSpPr>
          <p:nvPr>
            <p:ph type="ctrTitle"/>
          </p:nvPr>
        </p:nvSpPr>
        <p:spPr>
          <a:xfrm>
            <a:off x="1" y="110046"/>
            <a:ext cx="7883207" cy="986977"/>
          </a:xfrm>
        </p:spPr>
        <p:txBody>
          <a:bodyPr anchor="b">
            <a:noAutofit/>
          </a:bodyPr>
          <a:lstStyle/>
          <a:p>
            <a:pPr algn="l"/>
            <a:r>
              <a:rPr lang="fr-CH" sz="4400" b="1" spc="300" dirty="0">
                <a:latin typeface="Cooper Black" panose="0208090404030B020404" pitchFamily="18" charset="0"/>
              </a:rPr>
              <a:t>4. Adoration des mages</a:t>
            </a:r>
          </a:p>
        </p:txBody>
      </p:sp>
      <p:pic>
        <p:nvPicPr>
          <p:cNvPr id="2" name="Image 1">
            <a:extLst>
              <a:ext uri="{FF2B5EF4-FFF2-40B4-BE49-F238E27FC236}">
                <a16:creationId xmlns:a16="http://schemas.microsoft.com/office/drawing/2014/main" id="{F24C68A9-05D9-4A6F-A374-2FA88BC241DD}"/>
              </a:ext>
            </a:extLst>
          </p:cNvPr>
          <p:cNvPicPr>
            <a:picLocks noChangeAspect="1"/>
          </p:cNvPicPr>
          <p:nvPr/>
        </p:nvPicPr>
        <p:blipFill>
          <a:blip r:embed="rId5"/>
          <a:stretch>
            <a:fillRect/>
          </a:stretch>
        </p:blipFill>
        <p:spPr>
          <a:xfrm>
            <a:off x="7883210" y="-44287"/>
            <a:ext cx="4308788" cy="6890346"/>
          </a:xfrm>
          <a:prstGeom prst="rect">
            <a:avLst/>
          </a:prstGeom>
        </p:spPr>
      </p:pic>
      <p:pic>
        <p:nvPicPr>
          <p:cNvPr id="5" name="Audio 4">
            <a:hlinkClick r:id="" action="ppaction://media"/>
            <a:extLst>
              <a:ext uri="{FF2B5EF4-FFF2-40B4-BE49-F238E27FC236}">
                <a16:creationId xmlns:a16="http://schemas.microsoft.com/office/drawing/2014/main" id="{51DC78D8-3871-408D-BC98-EC66872DE5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26007593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1262">
        <p:fade/>
      </p:transition>
    </mc:Choice>
    <mc:Fallback xmlns="">
      <p:transition spd="med" advTm="41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103695" y="1161825"/>
            <a:ext cx="7388022" cy="5800039"/>
          </a:xfrm>
        </p:spPr>
        <p:txBody>
          <a:bodyPr>
            <a:normAutofit fontScale="25000" lnSpcReduction="20000"/>
          </a:bodyPr>
          <a:lstStyle/>
          <a:p>
            <a:pPr algn="l"/>
            <a:r>
              <a:rPr lang="fr-CH" sz="11200" b="1" dirty="0">
                <a:effectLst>
                  <a:outerShdw blurRad="38100" dist="38100" dir="2700000" algn="tl">
                    <a:srgbClr val="000000">
                      <a:alpha val="43137"/>
                    </a:srgbClr>
                  </a:outerShdw>
                </a:effectLst>
              </a:rPr>
              <a:t>Accomplissement : l’adoration des 3 mages</a:t>
            </a:r>
          </a:p>
          <a:p>
            <a:pPr algn="just"/>
            <a:r>
              <a:rPr lang="fr-CH" sz="9600" b="1" dirty="0">
                <a:solidFill>
                  <a:srgbClr val="FFC000"/>
                </a:solidFill>
                <a:effectLst>
                  <a:outerShdw blurRad="38100" dist="38100" dir="2700000" algn="tl">
                    <a:srgbClr val="000000">
                      <a:alpha val="43137"/>
                    </a:srgbClr>
                  </a:outerShdw>
                </a:effectLst>
              </a:rPr>
              <a:t>Le 1</a:t>
            </a:r>
            <a:r>
              <a:rPr lang="fr-CH" sz="9600" b="1" baseline="30000" dirty="0">
                <a:solidFill>
                  <a:srgbClr val="FFC000"/>
                </a:solidFill>
                <a:effectLst>
                  <a:outerShdw blurRad="38100" dist="38100" dir="2700000" algn="tl">
                    <a:srgbClr val="000000">
                      <a:alpha val="43137"/>
                    </a:srgbClr>
                  </a:outerShdw>
                </a:effectLst>
              </a:rPr>
              <a:t>er</a:t>
            </a:r>
            <a:r>
              <a:rPr lang="fr-CH" sz="9600" b="1" dirty="0">
                <a:solidFill>
                  <a:srgbClr val="FFC000"/>
                </a:solidFill>
                <a:effectLst>
                  <a:outerShdw blurRad="38100" dist="38100" dir="2700000" algn="tl">
                    <a:srgbClr val="000000">
                      <a:alpha val="43137"/>
                    </a:srgbClr>
                  </a:outerShdw>
                </a:effectLst>
              </a:rPr>
              <a:t> roi mage montre l’étoile avec son doigt avec l’autre main il bénit (2 doigts levés = vrai Dieu et vrai homme)</a:t>
            </a:r>
          </a:p>
          <a:p>
            <a:pPr algn="l"/>
            <a:r>
              <a:rPr lang="fr-CH" sz="9600" b="1" dirty="0">
                <a:solidFill>
                  <a:srgbClr val="00B0F0"/>
                </a:solidFill>
                <a:effectLst>
                  <a:outerShdw blurRad="38100" dist="38100" dir="2700000" algn="tl">
                    <a:srgbClr val="000000">
                      <a:alpha val="43137"/>
                    </a:srgbClr>
                  </a:outerShdw>
                </a:effectLst>
              </a:rPr>
              <a:t>	Marie à l’entrée de l’étable montre Jésus nu</a:t>
            </a:r>
          </a:p>
          <a:p>
            <a:pPr algn="l"/>
            <a:r>
              <a:rPr lang="fr-CH" sz="9600" b="1" dirty="0">
                <a:solidFill>
                  <a:srgbClr val="FFC000"/>
                </a:solidFill>
                <a:effectLst>
                  <a:outerShdw blurRad="38100" dist="38100" dir="2700000" algn="tl">
                    <a:srgbClr val="000000">
                      <a:alpha val="43137"/>
                    </a:srgbClr>
                  </a:outerShdw>
                </a:effectLst>
              </a:rPr>
              <a:t>			</a:t>
            </a:r>
            <a:r>
              <a:rPr lang="fr-CH" sz="9600" b="1" dirty="0">
                <a:solidFill>
                  <a:srgbClr val="FF0000"/>
                </a:solidFill>
                <a:effectLst>
                  <a:outerShdw blurRad="38100" dist="38100" dir="2700000" algn="tl">
                    <a:srgbClr val="000000">
                      <a:alpha val="43137"/>
                    </a:srgbClr>
                  </a:outerShdw>
                </a:effectLst>
              </a:rPr>
              <a:t>Jésus tend la main pour recevoir </a:t>
            </a:r>
            <a:br>
              <a:rPr lang="fr-CH" sz="9600" b="1" dirty="0">
                <a:solidFill>
                  <a:srgbClr val="FF0000"/>
                </a:solidFill>
                <a:effectLst>
                  <a:outerShdw blurRad="38100" dist="38100" dir="2700000" algn="tl">
                    <a:srgbClr val="000000">
                      <a:alpha val="43137"/>
                    </a:srgbClr>
                  </a:outerShdw>
                </a:effectLst>
              </a:rPr>
            </a:br>
            <a:r>
              <a:rPr lang="fr-CH" sz="9600" b="1" dirty="0">
                <a:solidFill>
                  <a:srgbClr val="FF0000"/>
                </a:solidFill>
                <a:effectLst>
                  <a:outerShdw blurRad="38100" dist="38100" dir="2700000" algn="tl">
                    <a:srgbClr val="000000">
                      <a:alpha val="43137"/>
                    </a:srgbClr>
                  </a:outerShdw>
                </a:effectLst>
              </a:rPr>
              <a:t>			le calice en or du roi mage</a:t>
            </a:r>
          </a:p>
          <a:p>
            <a:pPr algn="l"/>
            <a:r>
              <a:rPr lang="fr-CH" sz="9600" b="1" dirty="0">
                <a:effectLst>
                  <a:outerShdw blurRad="38100" dist="38100" dir="2700000" algn="tl">
                    <a:srgbClr val="000000">
                      <a:alpha val="43137"/>
                    </a:srgbClr>
                  </a:outerShdw>
                </a:effectLst>
              </a:rPr>
              <a:t>Le 2</a:t>
            </a:r>
            <a:r>
              <a:rPr lang="fr-CH" sz="9600" b="1" baseline="30000" dirty="0">
                <a:effectLst>
                  <a:outerShdw blurRad="38100" dist="38100" dir="2700000" algn="tl">
                    <a:srgbClr val="000000">
                      <a:alpha val="43137"/>
                    </a:srgbClr>
                  </a:outerShdw>
                </a:effectLst>
              </a:rPr>
              <a:t>e</a:t>
            </a:r>
            <a:r>
              <a:rPr lang="fr-CH" sz="9600" b="1" dirty="0">
                <a:effectLst>
                  <a:outerShdw blurRad="38100" dist="38100" dir="2700000" algn="tl">
                    <a:srgbClr val="000000">
                      <a:alpha val="43137"/>
                    </a:srgbClr>
                  </a:outerShdw>
                </a:effectLst>
              </a:rPr>
              <a:t> roi mage est à genoux pour présenter à Jésus le calice en  or</a:t>
            </a:r>
          </a:p>
          <a:p>
            <a:pPr algn="l"/>
            <a:r>
              <a:rPr lang="fr-CH" sz="9600" b="1" dirty="0">
                <a:solidFill>
                  <a:srgbClr val="00B050"/>
                </a:solidFill>
                <a:effectLst>
                  <a:outerShdw blurRad="38100" dist="38100" dir="2700000" algn="tl">
                    <a:srgbClr val="000000">
                      <a:alpha val="43137"/>
                    </a:srgbClr>
                  </a:outerShdw>
                </a:effectLst>
              </a:rPr>
              <a:t>Le 3</a:t>
            </a:r>
            <a:r>
              <a:rPr lang="fr-CH" sz="9600" b="1" baseline="30000" dirty="0">
                <a:solidFill>
                  <a:srgbClr val="00B050"/>
                </a:solidFill>
                <a:effectLst>
                  <a:outerShdw blurRad="38100" dist="38100" dir="2700000" algn="tl">
                    <a:srgbClr val="000000">
                      <a:alpha val="43137"/>
                    </a:srgbClr>
                  </a:outerShdw>
                </a:effectLst>
              </a:rPr>
              <a:t>e</a:t>
            </a:r>
            <a:r>
              <a:rPr lang="fr-CH" sz="9600" b="1" dirty="0">
                <a:solidFill>
                  <a:srgbClr val="00B050"/>
                </a:solidFill>
                <a:effectLst>
                  <a:outerShdw blurRad="38100" dist="38100" dir="2700000" algn="tl">
                    <a:srgbClr val="000000">
                      <a:alpha val="43137"/>
                    </a:srgbClr>
                  </a:outerShdw>
                </a:effectLst>
              </a:rPr>
              <a:t> roi mage (plus jeune = les 3 âges de la vie) est en retrait et présente un e coupe avec la myrrhe</a:t>
            </a:r>
          </a:p>
          <a:p>
            <a:pPr>
              <a:lnSpc>
                <a:spcPct val="120000"/>
              </a:lnSpc>
            </a:pPr>
            <a:r>
              <a:rPr lang="fr-CH" sz="8600" b="1" dirty="0">
                <a:effectLst>
                  <a:outerShdw blurRad="38100" dist="38100" dir="2700000" algn="tl">
                    <a:srgbClr val="000000">
                      <a:alpha val="43137"/>
                    </a:srgbClr>
                  </a:outerShdw>
                </a:effectLst>
              </a:rPr>
              <a:t>Les trois roi mages (sages de l’Orient = païen) viennent reconnaître et adorer </a:t>
            </a:r>
            <a:r>
              <a:rPr lang="fr-CH" sz="8600" b="1" dirty="0">
                <a:solidFill>
                  <a:srgbClr val="FFC000"/>
                </a:solidFill>
                <a:effectLst>
                  <a:outerShdw blurRad="38100" dist="38100" dir="2700000" algn="tl">
                    <a:srgbClr val="000000">
                      <a:alpha val="43137"/>
                    </a:srgbClr>
                  </a:outerShdw>
                </a:effectLst>
              </a:rPr>
              <a:t>Jésus</a:t>
            </a:r>
            <a:r>
              <a:rPr lang="fr-CH" sz="8600" dirty="0">
                <a:effectLst>
                  <a:outerShdw blurRad="38100" dist="38100" dir="2700000" algn="tl">
                    <a:srgbClr val="000000">
                      <a:alpha val="43137"/>
                    </a:srgbClr>
                  </a:outerShdw>
                </a:effectLst>
              </a:rPr>
              <a:t> le FILS unique </a:t>
            </a:r>
            <a:r>
              <a:rPr lang="fr-CH" sz="8600" b="1" dirty="0">
                <a:solidFill>
                  <a:srgbClr val="FF0000"/>
                </a:solidFill>
                <a:effectLst>
                  <a:outerShdw blurRad="38100" dist="38100" dir="2700000" algn="tl">
                    <a:srgbClr val="000000">
                      <a:alpha val="43137"/>
                    </a:srgbClr>
                  </a:outerShdw>
                </a:effectLst>
              </a:rPr>
              <a:t>de Dieu</a:t>
            </a:r>
            <a:r>
              <a:rPr lang="fr-CH" sz="8600" dirty="0">
                <a:effectLst>
                  <a:outerShdw blurRad="38100" dist="38100" dir="2700000" algn="tl">
                    <a:srgbClr val="000000">
                      <a:alpha val="43137"/>
                    </a:srgbClr>
                  </a:outerShdw>
                </a:effectLst>
              </a:rPr>
              <a:t>, </a:t>
            </a:r>
            <a:r>
              <a:rPr lang="fr-CH" sz="8600" b="1" dirty="0">
                <a:solidFill>
                  <a:srgbClr val="FFC000"/>
                </a:solidFill>
                <a:effectLst>
                  <a:outerShdw blurRad="38100" dist="38100" dir="2700000" algn="tl">
                    <a:srgbClr val="000000">
                      <a:alpha val="43137"/>
                    </a:srgbClr>
                  </a:outerShdw>
                </a:effectLst>
              </a:rPr>
              <a:t>vrai DIEU et vrai HOMME </a:t>
            </a:r>
            <a:r>
              <a:rPr lang="fr-CH" sz="8600" dirty="0">
                <a:effectLst>
                  <a:outerShdw blurRad="38100" dist="38100" dir="2700000" algn="tl">
                    <a:srgbClr val="000000">
                      <a:alpha val="43137"/>
                    </a:srgbClr>
                  </a:outerShdw>
                </a:effectLst>
              </a:rPr>
              <a:t>avec </a:t>
            </a:r>
            <a:r>
              <a:rPr lang="fr-CH" sz="8600" dirty="0">
                <a:effectLst>
                  <a:outerShdw blurRad="38100" dist="38100" dir="2700000" algn="tl">
                    <a:srgbClr val="000000">
                      <a:alpha val="43137"/>
                    </a:srgbClr>
                  </a:outerShdw>
                </a:effectLst>
                <a:highlight>
                  <a:srgbClr val="C0C0C0"/>
                </a:highlight>
              </a:rPr>
              <a:t>l’OR pour un ROI</a:t>
            </a:r>
            <a:r>
              <a:rPr lang="fr-CH" sz="8600" dirty="0">
                <a:effectLst>
                  <a:outerShdw blurRad="38100" dist="38100" dir="2700000" algn="tl">
                    <a:srgbClr val="000000">
                      <a:alpha val="43137"/>
                    </a:srgbClr>
                  </a:outerShdw>
                </a:effectLst>
              </a:rPr>
              <a:t>, </a:t>
            </a:r>
            <a:r>
              <a:rPr lang="fr-CH" sz="8600" dirty="0">
                <a:effectLst>
                  <a:outerShdw blurRad="38100" dist="38100" dir="2700000" algn="tl">
                    <a:srgbClr val="000000">
                      <a:alpha val="43137"/>
                    </a:srgbClr>
                  </a:outerShdw>
                </a:effectLst>
                <a:highlight>
                  <a:srgbClr val="008000"/>
                </a:highlight>
              </a:rPr>
              <a:t>l’ENCENS pour le GRAND PRÊTRE  </a:t>
            </a:r>
            <a:r>
              <a:rPr lang="fr-CH" sz="8600" dirty="0">
                <a:effectLst>
                  <a:outerShdw blurRad="38100" dist="38100" dir="2700000" algn="tl">
                    <a:srgbClr val="000000">
                      <a:alpha val="43137"/>
                    </a:srgbClr>
                  </a:outerShdw>
                </a:effectLst>
              </a:rPr>
              <a:t>et la </a:t>
            </a:r>
            <a:r>
              <a:rPr lang="fr-CH" sz="8600" dirty="0">
                <a:effectLst>
                  <a:outerShdw blurRad="38100" dist="38100" dir="2700000" algn="tl">
                    <a:srgbClr val="000000">
                      <a:alpha val="43137"/>
                    </a:srgbClr>
                  </a:outerShdw>
                </a:effectLst>
                <a:highlight>
                  <a:srgbClr val="FF0000"/>
                </a:highlight>
              </a:rPr>
              <a:t>MYRRHE en vue de sa MORT et sa RÉSURRECTION</a:t>
            </a:r>
            <a:br>
              <a:rPr lang="fr-CH" sz="8600" dirty="0">
                <a:effectLst>
                  <a:outerShdw blurRad="38100" dist="38100" dir="2700000" algn="tl">
                    <a:srgbClr val="000000">
                      <a:alpha val="43137"/>
                    </a:srgbClr>
                  </a:outerShdw>
                </a:effectLst>
              </a:rPr>
            </a:br>
            <a:r>
              <a:rPr lang="fr-CH" sz="8600" b="1" dirty="0">
                <a:solidFill>
                  <a:srgbClr val="00B0F0"/>
                </a:solidFill>
                <a:effectLst>
                  <a:outerShdw blurRad="38100" dist="38100" dir="2700000" algn="tl">
                    <a:srgbClr val="000000">
                      <a:alpha val="43137"/>
                    </a:srgbClr>
                  </a:outerShdw>
                </a:effectLst>
              </a:rPr>
              <a:t>au nom de toute l’humanité</a:t>
            </a:r>
            <a:r>
              <a:rPr lang="fr-CH" sz="5600" dirty="0">
                <a:effectLst>
                  <a:outerShdw blurRad="38100" dist="38100" dir="2700000" algn="tl">
                    <a:srgbClr val="000000">
                      <a:alpha val="43137"/>
                    </a:srgbClr>
                  </a:outerShdw>
                </a:effectLst>
              </a:rPr>
              <a:t>.</a:t>
            </a:r>
            <a:endParaRPr lang="fr-CH" dirty="0"/>
          </a:p>
          <a:p>
            <a:r>
              <a:rPr lang="fr-CH" dirty="0"/>
              <a:t> </a:t>
            </a:r>
          </a:p>
          <a:p>
            <a:pPr algn="l"/>
            <a:endParaRPr lang="fr-CH" b="1" dirty="0">
              <a:solidFill>
                <a:srgbClr val="0070C0"/>
              </a:solidFill>
              <a:effectLst>
                <a:outerShdw blurRad="38100" dist="38100" dir="2700000" algn="tl">
                  <a:srgbClr val="000000">
                    <a:alpha val="43137"/>
                  </a:srgbClr>
                </a:outerShdw>
              </a:effectLst>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itre 1">
            <a:extLst>
              <a:ext uri="{FF2B5EF4-FFF2-40B4-BE49-F238E27FC236}">
                <a16:creationId xmlns:a16="http://schemas.microsoft.com/office/drawing/2014/main" id="{B6D5CE8F-27A5-43AF-B53A-C86B838B0CC9}"/>
              </a:ext>
            </a:extLst>
          </p:cNvPr>
          <p:cNvSpPr>
            <a:spLocks noGrp="1"/>
          </p:cNvSpPr>
          <p:nvPr>
            <p:ph type="ctrTitle"/>
          </p:nvPr>
        </p:nvSpPr>
        <p:spPr>
          <a:xfrm>
            <a:off x="1" y="110046"/>
            <a:ext cx="7971299" cy="787514"/>
          </a:xfrm>
        </p:spPr>
        <p:txBody>
          <a:bodyPr anchor="b">
            <a:noAutofit/>
          </a:bodyPr>
          <a:lstStyle/>
          <a:p>
            <a:pPr algn="l"/>
            <a:r>
              <a:rPr lang="fr-CH" sz="4400" b="1" spc="300" dirty="0">
                <a:latin typeface="Cooper Black" panose="0208090404030B020404" pitchFamily="18" charset="0"/>
              </a:rPr>
              <a:t>4. Adoration des mages</a:t>
            </a:r>
          </a:p>
        </p:txBody>
      </p:sp>
      <p:pic>
        <p:nvPicPr>
          <p:cNvPr id="2" name="Image 1">
            <a:extLst>
              <a:ext uri="{FF2B5EF4-FFF2-40B4-BE49-F238E27FC236}">
                <a16:creationId xmlns:a16="http://schemas.microsoft.com/office/drawing/2014/main" id="{4ECCD069-EF4D-433E-97F7-0CE91B640D4E}"/>
              </a:ext>
            </a:extLst>
          </p:cNvPr>
          <p:cNvPicPr>
            <a:picLocks noChangeAspect="1"/>
          </p:cNvPicPr>
          <p:nvPr/>
        </p:nvPicPr>
        <p:blipFill>
          <a:blip r:embed="rId5"/>
          <a:stretch>
            <a:fillRect/>
          </a:stretch>
        </p:blipFill>
        <p:spPr>
          <a:xfrm>
            <a:off x="7971300" y="55164"/>
            <a:ext cx="4260430" cy="6813015"/>
          </a:xfrm>
          <a:prstGeom prst="rect">
            <a:avLst/>
          </a:prstGeom>
        </p:spPr>
      </p:pic>
      <p:cxnSp>
        <p:nvCxnSpPr>
          <p:cNvPr id="12" name="Connecteur droit avec flèche 11">
            <a:extLst>
              <a:ext uri="{FF2B5EF4-FFF2-40B4-BE49-F238E27FC236}">
                <a16:creationId xmlns:a16="http://schemas.microsoft.com/office/drawing/2014/main" id="{821F3B0B-1CD3-4C67-B069-C6FAAB544CF3}"/>
              </a:ext>
            </a:extLst>
          </p:cNvPr>
          <p:cNvCxnSpPr>
            <a:cxnSpLocks/>
          </p:cNvCxnSpPr>
          <p:nvPr/>
        </p:nvCxnSpPr>
        <p:spPr>
          <a:xfrm>
            <a:off x="7107415" y="2770902"/>
            <a:ext cx="2918712" cy="658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5DD708A-C72F-40A7-896C-199C15BB49F0}"/>
              </a:ext>
            </a:extLst>
          </p:cNvPr>
          <p:cNvCxnSpPr>
            <a:cxnSpLocks/>
          </p:cNvCxnSpPr>
          <p:nvPr/>
        </p:nvCxnSpPr>
        <p:spPr>
          <a:xfrm flipV="1">
            <a:off x="6811907" y="2031502"/>
            <a:ext cx="2668598" cy="32142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3157B6DF-E6AF-4F1D-8073-CAA4FD9ABCA9}"/>
              </a:ext>
            </a:extLst>
          </p:cNvPr>
          <p:cNvCxnSpPr>
            <a:cxnSpLocks/>
          </p:cNvCxnSpPr>
          <p:nvPr/>
        </p:nvCxnSpPr>
        <p:spPr>
          <a:xfrm flipV="1">
            <a:off x="7595409" y="1338885"/>
            <a:ext cx="2720078" cy="39598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5F5D02DE-3003-4E8F-BD8F-36529FCF73D4}"/>
              </a:ext>
            </a:extLst>
          </p:cNvPr>
          <p:cNvCxnSpPr>
            <a:cxnSpLocks/>
          </p:cNvCxnSpPr>
          <p:nvPr/>
        </p:nvCxnSpPr>
        <p:spPr>
          <a:xfrm>
            <a:off x="7081610" y="4072505"/>
            <a:ext cx="4848621" cy="9355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5D7F1FD9-DF89-4461-81EC-648E0E856AF9}"/>
              </a:ext>
            </a:extLst>
          </p:cNvPr>
          <p:cNvCxnSpPr>
            <a:cxnSpLocks/>
          </p:cNvCxnSpPr>
          <p:nvPr/>
        </p:nvCxnSpPr>
        <p:spPr>
          <a:xfrm>
            <a:off x="6811907" y="3429000"/>
            <a:ext cx="3598616" cy="840891"/>
          </a:xfrm>
          <a:prstGeom prst="straightConnector1">
            <a:avLst/>
          </a:prstGeom>
          <a:ln w="38100">
            <a:solidFill>
              <a:schemeClr val="tx1">
                <a:lumMod val="9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1265079D-4244-47B2-8E3E-A287BCD846D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39538" y="6205538"/>
            <a:ext cx="436562" cy="436562"/>
          </a:xfrm>
          <a:prstGeom prst="rect">
            <a:avLst/>
          </a:prstGeom>
        </p:spPr>
      </p:pic>
    </p:spTree>
    <p:custDataLst>
      <p:tags r:id="rId1"/>
    </p:custDataLst>
    <p:extLst>
      <p:ext uri="{BB962C8B-B14F-4D97-AF65-F5344CB8AC3E}">
        <p14:creationId xmlns:p14="http://schemas.microsoft.com/office/powerpoint/2010/main" val="3969970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67275">
        <p:fade/>
      </p:transition>
    </mc:Choice>
    <mc:Fallback xmlns="">
      <p:transition spd="med" advTm="672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ous-titre 2">
            <a:extLst>
              <a:ext uri="{FF2B5EF4-FFF2-40B4-BE49-F238E27FC236}">
                <a16:creationId xmlns:a16="http://schemas.microsoft.com/office/drawing/2014/main" id="{5DB83B9B-2148-40BF-987A-25C2BAF2BBB4}"/>
              </a:ext>
            </a:extLst>
          </p:cNvPr>
          <p:cNvSpPr>
            <a:spLocks noGrp="1"/>
          </p:cNvSpPr>
          <p:nvPr>
            <p:ph type="subTitle" idx="1"/>
          </p:nvPr>
        </p:nvSpPr>
        <p:spPr>
          <a:xfrm>
            <a:off x="9339209" y="476672"/>
            <a:ext cx="2661447" cy="4941168"/>
          </a:xfrm>
        </p:spPr>
        <p:txBody>
          <a:bodyPr>
            <a:normAutofit lnSpcReduction="10000"/>
          </a:bodyPr>
          <a:lstStyle/>
          <a:p>
            <a:pPr algn="l"/>
            <a:r>
              <a:rPr lang="fr-CH" b="1" dirty="0">
                <a:effectLst>
                  <a:outerShdw blurRad="38100" dist="38100" dir="2700000" algn="tl">
                    <a:srgbClr val="000000">
                      <a:alpha val="43137"/>
                    </a:srgbClr>
                  </a:outerShdw>
                </a:effectLst>
              </a:rPr>
              <a:t>Annonces par les prophètes :</a:t>
            </a:r>
          </a:p>
          <a:p>
            <a:pPr algn="l"/>
            <a:endParaRPr lang="fr-CH" b="1" dirty="0">
              <a:effectLst>
                <a:outerShdw blurRad="38100" dist="38100" dir="2700000" algn="tl">
                  <a:srgbClr val="000000">
                    <a:alpha val="43137"/>
                  </a:srgbClr>
                </a:outerShdw>
              </a:effectLst>
            </a:endParaRPr>
          </a:p>
          <a:p>
            <a:pPr algn="l"/>
            <a:r>
              <a:rPr lang="fr-FR" b="1" dirty="0"/>
              <a:t>David : </a:t>
            </a:r>
            <a:r>
              <a:rPr lang="fr-FR" i="1" dirty="0"/>
              <a:t>Ps 71,10</a:t>
            </a:r>
            <a:endParaRPr lang="fr-FR" dirty="0"/>
          </a:p>
          <a:p>
            <a:pPr algn="l"/>
            <a:endParaRPr lang="fr-FR" b="1" dirty="0"/>
          </a:p>
          <a:p>
            <a:pPr algn="l"/>
            <a:r>
              <a:rPr lang="fr-FR" b="1" dirty="0"/>
              <a:t>Balaam : </a:t>
            </a:r>
            <a:r>
              <a:rPr lang="fr-FR" i="1" dirty="0"/>
              <a:t>Nb 24,17 </a:t>
            </a:r>
          </a:p>
          <a:p>
            <a:pPr algn="l"/>
            <a:endParaRPr lang="fr-FR" i="1" dirty="0"/>
          </a:p>
          <a:p>
            <a:pPr algn="l"/>
            <a:r>
              <a:rPr lang="fr-FR" b="1" dirty="0"/>
              <a:t>Isaïe : </a:t>
            </a:r>
            <a:r>
              <a:rPr lang="fr-FR" i="1" dirty="0"/>
              <a:t>Es 60,6 (2,2-3)</a:t>
            </a:r>
          </a:p>
          <a:p>
            <a:pPr algn="l"/>
            <a:endParaRPr lang="fr-FR" dirty="0"/>
          </a:p>
          <a:p>
            <a:pPr algn="l"/>
            <a:r>
              <a:rPr lang="fr-FR" b="1" dirty="0"/>
              <a:t>Michée :  </a:t>
            </a:r>
            <a:r>
              <a:rPr lang="fr-FR" i="1" dirty="0"/>
              <a:t>Mi </a:t>
            </a:r>
            <a:r>
              <a:rPr lang="fr-CH" dirty="0">
                <a:effectLst>
                  <a:outerShdw blurRad="38100" dist="38100" dir="2700000" algn="tl">
                    <a:srgbClr val="000000">
                      <a:alpha val="43137"/>
                    </a:srgbClr>
                  </a:outerShdw>
                </a:effectLst>
              </a:rPr>
              <a:t>4,1</a:t>
            </a:r>
          </a:p>
          <a:p>
            <a:r>
              <a:rPr lang="fr-FR" dirty="0"/>
              <a:t> </a:t>
            </a:r>
          </a:p>
        </p:txBody>
      </p:sp>
      <p:pic>
        <p:nvPicPr>
          <p:cNvPr id="2" name="Image 1">
            <a:extLst>
              <a:ext uri="{FF2B5EF4-FFF2-40B4-BE49-F238E27FC236}">
                <a16:creationId xmlns:a16="http://schemas.microsoft.com/office/drawing/2014/main" id="{D89E8267-E06A-48D8-97C5-A539DBBD9B60}"/>
              </a:ext>
            </a:extLst>
          </p:cNvPr>
          <p:cNvPicPr>
            <a:picLocks noChangeAspect="1"/>
          </p:cNvPicPr>
          <p:nvPr/>
        </p:nvPicPr>
        <p:blipFill>
          <a:blip r:embed="rId4"/>
          <a:stretch>
            <a:fillRect/>
          </a:stretch>
        </p:blipFill>
        <p:spPr>
          <a:xfrm>
            <a:off x="0" y="0"/>
            <a:ext cx="9048328" cy="6866600"/>
          </a:xfrm>
          <a:prstGeom prst="rect">
            <a:avLst/>
          </a:prstGeom>
        </p:spPr>
      </p:pic>
      <p:pic>
        <p:nvPicPr>
          <p:cNvPr id="4" name="Audio 3">
            <a:hlinkClick r:id="" action="ppaction://media"/>
            <a:extLst>
              <a:ext uri="{FF2B5EF4-FFF2-40B4-BE49-F238E27FC236}">
                <a16:creationId xmlns:a16="http://schemas.microsoft.com/office/drawing/2014/main" id="{2F7C4220-1AF9-426D-B0E7-932D393929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9538" y="6205538"/>
            <a:ext cx="436562" cy="436562"/>
          </a:xfrm>
          <a:prstGeom prst="rect">
            <a:avLst/>
          </a:prstGeom>
        </p:spPr>
      </p:pic>
    </p:spTree>
    <p:extLst>
      <p:ext uri="{BB962C8B-B14F-4D97-AF65-F5344CB8AC3E}">
        <p14:creationId xmlns:p14="http://schemas.microsoft.com/office/powerpoint/2010/main" val="688517101"/>
      </p:ext>
    </p:extLst>
  </p:cSld>
  <p:clrMapOvr>
    <a:overrideClrMapping bg1="dk1" tx1="lt1" bg2="dk2" tx2="lt2" accent1="accent1" accent2="accent2" accent3="accent3" accent4="accent4" accent5="accent5" accent6="accent6" hlink="hlink" folHlink="folHlink"/>
  </p:clrMapOvr>
  <p:transition spd="slow" advTm="619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4.7|5.8|3.9"/>
</p:tagLst>
</file>

<file path=ppt/tags/tag2.xml><?xml version="1.0" encoding="utf-8"?>
<p:tagLst xmlns:a="http://schemas.openxmlformats.org/drawingml/2006/main" xmlns:r="http://schemas.openxmlformats.org/officeDocument/2006/relationships" xmlns:p="http://schemas.openxmlformats.org/presentationml/2006/main">
  <p:tag name="TIMING" val="|0.8|6.7|7.8|4.5"/>
</p:tagLst>
</file>

<file path=ppt/tags/tag3.xml><?xml version="1.0" encoding="utf-8"?>
<p:tagLst xmlns:a="http://schemas.openxmlformats.org/drawingml/2006/main" xmlns:r="http://schemas.openxmlformats.org/officeDocument/2006/relationships" xmlns:p="http://schemas.openxmlformats.org/presentationml/2006/main">
  <p:tag name="TIMING" val="|1.8|16|3.9|5.4|6.5"/>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901</Words>
  <Application>Microsoft Office PowerPoint</Application>
  <PresentationFormat>Grand écran</PresentationFormat>
  <Paragraphs>76</Paragraphs>
  <Slides>10</Slides>
  <Notes>0</Notes>
  <HiddenSlides>0</HiddenSlides>
  <MMClips>9</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10</vt:i4>
      </vt:variant>
    </vt:vector>
  </HeadingPairs>
  <TitlesOfParts>
    <vt:vector size="18" baseType="lpstr">
      <vt:lpstr>Aptos</vt:lpstr>
      <vt:lpstr>Aptos Display</vt:lpstr>
      <vt:lpstr>Arial</vt:lpstr>
      <vt:lpstr>Calibri</vt:lpstr>
      <vt:lpstr>Calibri Light</vt:lpstr>
      <vt:lpstr>Cooper Black</vt:lpstr>
      <vt:lpstr>Thème Office</vt:lpstr>
      <vt:lpstr>1_Thème Office</vt:lpstr>
      <vt:lpstr>Présentation PowerPoint</vt:lpstr>
      <vt:lpstr>4. Adoration des mages</vt:lpstr>
      <vt:lpstr>4. Adoration des mages</vt:lpstr>
      <vt:lpstr>Présentation PowerPoint</vt:lpstr>
      <vt:lpstr>4. Adoration des mages</vt:lpstr>
      <vt:lpstr>4. Adoration des mages</vt:lpstr>
      <vt:lpstr>4. Adoration des mages</vt:lpstr>
      <vt:lpstr>4. Adoration des mages</vt:lpstr>
      <vt:lpstr>Présentation PowerPoint</vt:lpstr>
      <vt:lpstr>4. Adoration des mages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Schubiger Bernard</dc:creator>
  <cp:lastModifiedBy>Schubiger Bernard</cp:lastModifiedBy>
  <cp:revision>1</cp:revision>
  <dcterms:created xsi:type="dcterms:W3CDTF">2024-11-20T16:27:14Z</dcterms:created>
  <dcterms:modified xsi:type="dcterms:W3CDTF">2024-11-20T16:27:37Z</dcterms:modified>
</cp:coreProperties>
</file>